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nantason Bold" panose="020B0604020202020204" charset="-34"/>
      <p:regular r:id="rId17"/>
    </p:embeddedFont>
    <p:embeddedFont>
      <p:font typeface="Anantason Bold Italics" panose="020B0604020202020204" charset="-34"/>
      <p:regular r:id="rId18"/>
    </p:embeddedFont>
    <p:embeddedFont>
      <p:font typeface="Anantason Condensed Bold" panose="020B0604020202020204" charset="-34"/>
      <p:regular r:id="rId19"/>
    </p:embeddedFont>
    <p:embeddedFont>
      <p:font typeface="Anantason Medium" panose="020B0604020202020204" charset="-34"/>
      <p:regular r:id="rId20"/>
    </p:embeddedFont>
    <p:embeddedFont>
      <p:font typeface="Asangha Bold" panose="020B0604020202020204" charset="-34"/>
      <p:regular r:id="rId21"/>
    </p:embeddedFont>
    <p:embeddedFont>
      <p:font typeface="Chulabhorn Likit Text" panose="00000500000000000000" pitchFamily="50" charset="-34"/>
      <p:regular r:id="rId22"/>
      <p:bold r:id="rId23"/>
    </p:embeddedFont>
    <p:embeddedFont>
      <p:font typeface="Chulabhorn Likit Text Bold" panose="020B0604020202020204" charset="-34"/>
      <p:regular r:id="rId24"/>
      <p:bold r:id="rId25"/>
    </p:embeddedFont>
    <p:embeddedFont>
      <p:font typeface="Helvetica Bold" panose="020B0604020202020204" charset="0"/>
      <p:regular r:id="rId26"/>
    </p:embeddedFont>
    <p:embeddedFont>
      <p:font typeface="Helvetica Thai" panose="020B0604020202020204" charset="-34"/>
      <p:regular r:id="rId27"/>
    </p:embeddedFont>
    <p:embeddedFont>
      <p:font typeface="Helvetica Thai Bold" panose="020B0604020202020204" charset="-34"/>
      <p:regular r:id="rId28"/>
    </p:embeddedFont>
    <p:embeddedFont>
      <p:font typeface="Kaniga" panose="020B0604020202020204" charset="-34"/>
      <p:regular r:id="rId29"/>
    </p:embeddedFont>
    <p:embeddedFont>
      <p:font typeface="Kaniga Bold" panose="020B0604020202020204" charset="-34"/>
      <p:regular r:id="rId30"/>
    </p:embeddedFont>
    <p:embeddedFont>
      <p:font typeface="Montserrat Heavy" panose="020B0604020202020204" charset="0"/>
      <p:regular r:id="rId31"/>
    </p:embeddedFont>
    <p:embeddedFont>
      <p:font typeface="Nirand Bold Italics" panose="020B0604020202020204" charset="-34"/>
      <p:regular r:id="rId32"/>
    </p:embeddedFont>
    <p:embeddedFont>
      <p:font typeface="Pridi Bold" panose="020B0604020202020204" charset="-34"/>
      <p:regular r:id="rId33"/>
    </p:embeddedFont>
    <p:embeddedFont>
      <p:font typeface="Prompt" panose="00000500000000000000" pitchFamily="2" charset="-34"/>
      <p:regular r:id="rId34"/>
      <p:bold r:id="rId35"/>
      <p:italic r:id="rId36"/>
      <p:boldItalic r:id="rId37"/>
    </p:embeddedFont>
    <p:embeddedFont>
      <p:font typeface="Prompt Bold" panose="00000800000000000000" charset="-34"/>
      <p:regular r:id="rId38"/>
      <p:bold r:id="rId39"/>
    </p:embeddedFont>
    <p:embeddedFont>
      <p:font typeface="เอฟซี ซับเจค Bold" panose="020B0604020202020204" charset="-34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46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03.01.2026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microsoft.com/office/2007/relationships/media" Target="../media/media1.mp4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svg"/><Relationship Id="rId19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svg"/><Relationship Id="rId3" Type="http://schemas.openxmlformats.org/officeDocument/2006/relationships/image" Target="../media/image15.png"/><Relationship Id="rId7" Type="http://schemas.openxmlformats.org/officeDocument/2006/relationships/image" Target="../media/image87.png"/><Relationship Id="rId12" Type="http://schemas.openxmlformats.org/officeDocument/2006/relationships/image" Target="../media/image94.png"/><Relationship Id="rId2" Type="http://schemas.openxmlformats.org/officeDocument/2006/relationships/image" Target="../media/image14.png"/><Relationship Id="rId16" Type="http://schemas.openxmlformats.org/officeDocument/2006/relationships/image" Target="../media/image9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3.svg"/><Relationship Id="rId5" Type="http://schemas.openxmlformats.org/officeDocument/2006/relationships/image" Target="../media/image1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16.png"/><Relationship Id="rId9" Type="http://schemas.openxmlformats.org/officeDocument/2006/relationships/image" Target="../media/image91.svg"/><Relationship Id="rId14" Type="http://schemas.openxmlformats.org/officeDocument/2006/relationships/image" Target="../media/image9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5.png"/><Relationship Id="rId7" Type="http://schemas.openxmlformats.org/officeDocument/2006/relationships/image" Target="../media/image8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9.png"/><Relationship Id="rId5" Type="http://schemas.openxmlformats.org/officeDocument/2006/relationships/image" Target="../media/image17.png"/><Relationship Id="rId10" Type="http://schemas.openxmlformats.org/officeDocument/2006/relationships/image" Target="../media/image98.svg"/><Relationship Id="rId4" Type="http://schemas.openxmlformats.org/officeDocument/2006/relationships/image" Target="../media/image16.png"/><Relationship Id="rId9" Type="http://schemas.openxmlformats.org/officeDocument/2006/relationships/image" Target="../media/image9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5.png"/><Relationship Id="rId7" Type="http://schemas.openxmlformats.org/officeDocument/2006/relationships/image" Target="../media/image8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102.svg"/><Relationship Id="rId5" Type="http://schemas.openxmlformats.org/officeDocument/2006/relationships/image" Target="../media/image17.png"/><Relationship Id="rId10" Type="http://schemas.openxmlformats.org/officeDocument/2006/relationships/image" Target="../media/image101.png"/><Relationship Id="rId4" Type="http://schemas.openxmlformats.org/officeDocument/2006/relationships/image" Target="../media/image16.png"/><Relationship Id="rId9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png"/><Relationship Id="rId18" Type="http://schemas.openxmlformats.org/officeDocument/2006/relationships/image" Target="../media/image114.svg"/><Relationship Id="rId26" Type="http://schemas.openxmlformats.org/officeDocument/2006/relationships/image" Target="../media/image122.svg"/><Relationship Id="rId39" Type="http://schemas.openxmlformats.org/officeDocument/2006/relationships/image" Target="../media/image135.svg"/><Relationship Id="rId21" Type="http://schemas.openxmlformats.org/officeDocument/2006/relationships/image" Target="../media/image117.png"/><Relationship Id="rId34" Type="http://schemas.openxmlformats.org/officeDocument/2006/relationships/image" Target="../media/image130.png"/><Relationship Id="rId42" Type="http://schemas.openxmlformats.org/officeDocument/2006/relationships/image" Target="../media/image138.png"/><Relationship Id="rId47" Type="http://schemas.openxmlformats.org/officeDocument/2006/relationships/image" Target="../media/image143.svg"/><Relationship Id="rId50" Type="http://schemas.openxmlformats.org/officeDocument/2006/relationships/image" Target="../media/image146.png"/><Relationship Id="rId55" Type="http://schemas.openxmlformats.org/officeDocument/2006/relationships/image" Target="../media/image151.svg"/><Relationship Id="rId7" Type="http://schemas.openxmlformats.org/officeDocument/2006/relationships/image" Target="../media/image103.png"/><Relationship Id="rId2" Type="http://schemas.openxmlformats.org/officeDocument/2006/relationships/image" Target="../media/image14.png"/><Relationship Id="rId16" Type="http://schemas.openxmlformats.org/officeDocument/2006/relationships/image" Target="../media/image112.svg"/><Relationship Id="rId29" Type="http://schemas.openxmlformats.org/officeDocument/2006/relationships/image" Target="../media/image125.png"/><Relationship Id="rId11" Type="http://schemas.openxmlformats.org/officeDocument/2006/relationships/image" Target="../media/image107.png"/><Relationship Id="rId24" Type="http://schemas.openxmlformats.org/officeDocument/2006/relationships/image" Target="../media/image120.svg"/><Relationship Id="rId32" Type="http://schemas.openxmlformats.org/officeDocument/2006/relationships/image" Target="../media/image128.png"/><Relationship Id="rId37" Type="http://schemas.openxmlformats.org/officeDocument/2006/relationships/image" Target="../media/image133.svg"/><Relationship Id="rId40" Type="http://schemas.openxmlformats.org/officeDocument/2006/relationships/image" Target="../media/image136.png"/><Relationship Id="rId45" Type="http://schemas.openxmlformats.org/officeDocument/2006/relationships/image" Target="../media/image141.png"/><Relationship Id="rId53" Type="http://schemas.openxmlformats.org/officeDocument/2006/relationships/image" Target="../media/image149.svg"/><Relationship Id="rId58" Type="http://schemas.openxmlformats.org/officeDocument/2006/relationships/image" Target="../media/image154.png"/><Relationship Id="rId5" Type="http://schemas.openxmlformats.org/officeDocument/2006/relationships/image" Target="../media/image16.png"/><Relationship Id="rId19" Type="http://schemas.openxmlformats.org/officeDocument/2006/relationships/image" Target="../media/image115.png"/><Relationship Id="rId4" Type="http://schemas.openxmlformats.org/officeDocument/2006/relationships/image" Target="../media/image15.png"/><Relationship Id="rId9" Type="http://schemas.openxmlformats.org/officeDocument/2006/relationships/image" Target="../media/image105.png"/><Relationship Id="rId14" Type="http://schemas.openxmlformats.org/officeDocument/2006/relationships/image" Target="../media/image110.svg"/><Relationship Id="rId22" Type="http://schemas.openxmlformats.org/officeDocument/2006/relationships/image" Target="../media/image118.svg"/><Relationship Id="rId27" Type="http://schemas.openxmlformats.org/officeDocument/2006/relationships/image" Target="../media/image123.png"/><Relationship Id="rId30" Type="http://schemas.openxmlformats.org/officeDocument/2006/relationships/image" Target="../media/image126.svg"/><Relationship Id="rId35" Type="http://schemas.openxmlformats.org/officeDocument/2006/relationships/image" Target="../media/image131.svg"/><Relationship Id="rId43" Type="http://schemas.openxmlformats.org/officeDocument/2006/relationships/image" Target="../media/image139.png"/><Relationship Id="rId48" Type="http://schemas.openxmlformats.org/officeDocument/2006/relationships/image" Target="../media/image144.png"/><Relationship Id="rId56" Type="http://schemas.openxmlformats.org/officeDocument/2006/relationships/image" Target="../media/image152.png"/><Relationship Id="rId8" Type="http://schemas.openxmlformats.org/officeDocument/2006/relationships/image" Target="../media/image104.png"/><Relationship Id="rId51" Type="http://schemas.openxmlformats.org/officeDocument/2006/relationships/image" Target="../media/image147.svg"/><Relationship Id="rId3" Type="http://schemas.openxmlformats.org/officeDocument/2006/relationships/image" Target="../media/image19.png"/><Relationship Id="rId12" Type="http://schemas.openxmlformats.org/officeDocument/2006/relationships/image" Target="../media/image108.svg"/><Relationship Id="rId17" Type="http://schemas.openxmlformats.org/officeDocument/2006/relationships/image" Target="../media/image113.png"/><Relationship Id="rId25" Type="http://schemas.openxmlformats.org/officeDocument/2006/relationships/image" Target="../media/image121.png"/><Relationship Id="rId33" Type="http://schemas.openxmlformats.org/officeDocument/2006/relationships/image" Target="../media/image129.svg"/><Relationship Id="rId38" Type="http://schemas.openxmlformats.org/officeDocument/2006/relationships/image" Target="../media/image134.png"/><Relationship Id="rId46" Type="http://schemas.openxmlformats.org/officeDocument/2006/relationships/image" Target="../media/image142.png"/><Relationship Id="rId59" Type="http://schemas.openxmlformats.org/officeDocument/2006/relationships/image" Target="../media/image155.svg"/><Relationship Id="rId20" Type="http://schemas.openxmlformats.org/officeDocument/2006/relationships/image" Target="../media/image116.svg"/><Relationship Id="rId41" Type="http://schemas.openxmlformats.org/officeDocument/2006/relationships/image" Target="../media/image137.svg"/><Relationship Id="rId54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124.svg"/><Relationship Id="rId36" Type="http://schemas.openxmlformats.org/officeDocument/2006/relationships/image" Target="../media/image132.png"/><Relationship Id="rId49" Type="http://schemas.openxmlformats.org/officeDocument/2006/relationships/image" Target="../media/image145.svg"/><Relationship Id="rId57" Type="http://schemas.openxmlformats.org/officeDocument/2006/relationships/image" Target="../media/image153.svg"/><Relationship Id="rId10" Type="http://schemas.openxmlformats.org/officeDocument/2006/relationships/image" Target="../media/image106.svg"/><Relationship Id="rId31" Type="http://schemas.openxmlformats.org/officeDocument/2006/relationships/image" Target="../media/image127.gif"/><Relationship Id="rId44" Type="http://schemas.openxmlformats.org/officeDocument/2006/relationships/image" Target="../media/image140.png"/><Relationship Id="rId52" Type="http://schemas.openxmlformats.org/officeDocument/2006/relationships/image" Target="../media/image1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04.png"/><Relationship Id="rId3" Type="http://schemas.openxmlformats.org/officeDocument/2006/relationships/image" Target="../media/image157.svg"/><Relationship Id="rId7" Type="http://schemas.openxmlformats.org/officeDocument/2006/relationships/image" Target="../media/image52.png"/><Relationship Id="rId12" Type="http://schemas.openxmlformats.org/officeDocument/2006/relationships/image" Target="../media/image14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160.png"/><Relationship Id="rId5" Type="http://schemas.openxmlformats.org/officeDocument/2006/relationships/image" Target="../media/image159.svg"/><Relationship Id="rId10" Type="http://schemas.openxmlformats.org/officeDocument/2006/relationships/image" Target="../media/image55.png"/><Relationship Id="rId4" Type="http://schemas.openxmlformats.org/officeDocument/2006/relationships/image" Target="../media/image158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3.sv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1.sv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17.png"/><Relationship Id="rId26" Type="http://schemas.openxmlformats.org/officeDocument/2006/relationships/image" Target="../media/image46.svg"/><Relationship Id="rId3" Type="http://schemas.openxmlformats.org/officeDocument/2006/relationships/image" Target="../media/image29.svg"/><Relationship Id="rId21" Type="http://schemas.openxmlformats.org/officeDocument/2006/relationships/image" Target="../media/image41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16.png"/><Relationship Id="rId25" Type="http://schemas.openxmlformats.org/officeDocument/2006/relationships/image" Target="../media/image45.png"/><Relationship Id="rId2" Type="http://schemas.openxmlformats.org/officeDocument/2006/relationships/image" Target="../media/image28.png"/><Relationship Id="rId16" Type="http://schemas.openxmlformats.org/officeDocument/2006/relationships/image" Target="../media/image15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24" Type="http://schemas.openxmlformats.org/officeDocument/2006/relationships/image" Target="../media/image44.svg"/><Relationship Id="rId5" Type="http://schemas.openxmlformats.org/officeDocument/2006/relationships/image" Target="../media/image31.svg"/><Relationship Id="rId15" Type="http://schemas.openxmlformats.org/officeDocument/2006/relationships/image" Target="../media/image19.png"/><Relationship Id="rId23" Type="http://schemas.openxmlformats.org/officeDocument/2006/relationships/image" Target="../media/image43.png"/><Relationship Id="rId28" Type="http://schemas.openxmlformats.org/officeDocument/2006/relationships/image" Target="../media/image48.svg"/><Relationship Id="rId10" Type="http://schemas.openxmlformats.org/officeDocument/2006/relationships/image" Target="../media/image36.png"/><Relationship Id="rId19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14.png"/><Relationship Id="rId22" Type="http://schemas.openxmlformats.org/officeDocument/2006/relationships/image" Target="../media/image42.svg"/><Relationship Id="rId27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53.png"/><Relationship Id="rId5" Type="http://schemas.openxmlformats.org/officeDocument/2006/relationships/image" Target="../media/image16.png"/><Relationship Id="rId10" Type="http://schemas.openxmlformats.org/officeDocument/2006/relationships/image" Target="../media/image52.png"/><Relationship Id="rId4" Type="http://schemas.openxmlformats.org/officeDocument/2006/relationships/image" Target="../media/image15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3.png"/><Relationship Id="rId18" Type="http://schemas.openxmlformats.org/officeDocument/2006/relationships/image" Target="../media/image59.sv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52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51.png"/><Relationship Id="rId5" Type="http://schemas.openxmlformats.org/officeDocument/2006/relationships/image" Target="../media/image15.png"/><Relationship Id="rId15" Type="http://schemas.openxmlformats.org/officeDocument/2006/relationships/image" Target="../media/image55.png"/><Relationship Id="rId10" Type="http://schemas.openxmlformats.org/officeDocument/2006/relationships/image" Target="../media/image50.svg"/><Relationship Id="rId4" Type="http://schemas.openxmlformats.org/officeDocument/2006/relationships/image" Target="../media/image19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12" Type="http://schemas.openxmlformats.org/officeDocument/2006/relationships/image" Target="../media/image59.sv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58.png"/><Relationship Id="rId5" Type="http://schemas.openxmlformats.org/officeDocument/2006/relationships/image" Target="../media/image57.png"/><Relationship Id="rId15" Type="http://schemas.openxmlformats.org/officeDocument/2006/relationships/image" Target="../media/image53.png"/><Relationship Id="rId10" Type="http://schemas.openxmlformats.org/officeDocument/2006/relationships/image" Target="../media/image17.png"/><Relationship Id="rId4" Type="http://schemas.openxmlformats.org/officeDocument/2006/relationships/image" Target="../media/image50.svg"/><Relationship Id="rId9" Type="http://schemas.openxmlformats.org/officeDocument/2006/relationships/image" Target="../media/image16.png"/><Relationship Id="rId1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" Type="http://schemas.openxmlformats.org/officeDocument/2006/relationships/image" Target="../media/image49.png"/><Relationship Id="rId21" Type="http://schemas.openxmlformats.org/officeDocument/2006/relationships/image" Target="../media/image65.svg"/><Relationship Id="rId34" Type="http://schemas.openxmlformats.org/officeDocument/2006/relationships/image" Target="../media/image78.png"/><Relationship Id="rId7" Type="http://schemas.openxmlformats.org/officeDocument/2006/relationships/image" Target="../media/image15.png"/><Relationship Id="rId12" Type="http://schemas.openxmlformats.org/officeDocument/2006/relationships/image" Target="../media/image53.png"/><Relationship Id="rId17" Type="http://schemas.openxmlformats.org/officeDocument/2006/relationships/image" Target="../media/image61.svg"/><Relationship Id="rId25" Type="http://schemas.openxmlformats.org/officeDocument/2006/relationships/image" Target="../media/image69.svg"/><Relationship Id="rId33" Type="http://schemas.openxmlformats.org/officeDocument/2006/relationships/image" Target="../media/image77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2.pn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5" Type="http://schemas.openxmlformats.org/officeDocument/2006/relationships/image" Target="../media/image14.png"/><Relationship Id="rId15" Type="http://schemas.openxmlformats.org/officeDocument/2006/relationships/image" Target="../media/image56.png"/><Relationship Id="rId23" Type="http://schemas.openxmlformats.org/officeDocument/2006/relationships/image" Target="../media/image67.svg"/><Relationship Id="rId28" Type="http://schemas.openxmlformats.org/officeDocument/2006/relationships/image" Target="../media/image72.png"/><Relationship Id="rId10" Type="http://schemas.openxmlformats.org/officeDocument/2006/relationships/image" Target="../media/image51.png"/><Relationship Id="rId19" Type="http://schemas.openxmlformats.org/officeDocument/2006/relationships/image" Target="../media/image63.svg"/><Relationship Id="rId31" Type="http://schemas.openxmlformats.org/officeDocument/2006/relationships/image" Target="../media/image75.svg"/><Relationship Id="rId4" Type="http://schemas.openxmlformats.org/officeDocument/2006/relationships/image" Target="../media/image50.svg"/><Relationship Id="rId9" Type="http://schemas.openxmlformats.org/officeDocument/2006/relationships/image" Target="../media/image17.png"/><Relationship Id="rId14" Type="http://schemas.openxmlformats.org/officeDocument/2006/relationships/image" Target="../media/image55.png"/><Relationship Id="rId22" Type="http://schemas.openxmlformats.org/officeDocument/2006/relationships/image" Target="../media/image66.png"/><Relationship Id="rId27" Type="http://schemas.openxmlformats.org/officeDocument/2006/relationships/image" Target="../media/image71.svg"/><Relationship Id="rId30" Type="http://schemas.openxmlformats.org/officeDocument/2006/relationships/image" Target="../media/image74.png"/><Relationship Id="rId35" Type="http://schemas.openxmlformats.org/officeDocument/2006/relationships/image" Target="../media/image79.svg"/><Relationship Id="rId8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7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8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7.png"/><Relationship Id="rId5" Type="http://schemas.openxmlformats.org/officeDocument/2006/relationships/image" Target="../media/image83.png"/><Relationship Id="rId15" Type="http://schemas.openxmlformats.org/officeDocument/2006/relationships/image" Target="../media/image89.svg"/><Relationship Id="rId10" Type="http://schemas.openxmlformats.org/officeDocument/2006/relationships/image" Target="../media/image16.png"/><Relationship Id="rId4" Type="http://schemas.openxmlformats.org/officeDocument/2006/relationships/image" Target="../media/image82.png"/><Relationship Id="rId9" Type="http://schemas.openxmlformats.org/officeDocument/2006/relationships/image" Target="../media/image15.png"/><Relationship Id="rId14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916.667"/>
                </p14:media>
              </p:ext>
            </p:extLst>
          </p:nvPr>
        </p:nvPicPr>
        <p:blipFill>
          <a:blip r:embed="rId4"/>
          <a:srcRect t="164" b="1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0" y="4974042"/>
            <a:ext cx="6300426" cy="4452301"/>
          </a:xfrm>
          <a:custGeom>
            <a:avLst/>
            <a:gdLst/>
            <a:ahLst/>
            <a:cxnLst/>
            <a:rect l="l" t="t" r="r" b="b"/>
            <a:pathLst>
              <a:path w="6300426" h="4452301">
                <a:moveTo>
                  <a:pt x="6300426" y="0"/>
                </a:moveTo>
                <a:lnTo>
                  <a:pt x="0" y="0"/>
                </a:lnTo>
                <a:lnTo>
                  <a:pt x="0" y="4452301"/>
                </a:lnTo>
                <a:lnTo>
                  <a:pt x="6300426" y="4452301"/>
                </a:lnTo>
                <a:lnTo>
                  <a:pt x="630042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218917"/>
            <a:ext cx="9367960" cy="13962551"/>
          </a:xfrm>
          <a:custGeom>
            <a:avLst/>
            <a:gdLst/>
            <a:ahLst/>
            <a:cxnLst/>
            <a:rect l="l" t="t" r="r" b="b"/>
            <a:pathLst>
              <a:path w="9367960" h="13962551">
                <a:moveTo>
                  <a:pt x="0" y="0"/>
                </a:moveTo>
                <a:lnTo>
                  <a:pt x="9367960" y="0"/>
                </a:lnTo>
                <a:lnTo>
                  <a:pt x="9367960" y="13962551"/>
                </a:lnTo>
                <a:lnTo>
                  <a:pt x="0" y="139625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5946012"/>
            <a:ext cx="18288000" cy="5486400"/>
          </a:xfrm>
          <a:custGeom>
            <a:avLst/>
            <a:gdLst/>
            <a:ahLst/>
            <a:cxnLst/>
            <a:rect l="l" t="t" r="r" b="b"/>
            <a:pathLst>
              <a:path w="18288000" h="5486400">
                <a:moveTo>
                  <a:pt x="0" y="0"/>
                </a:moveTo>
                <a:lnTo>
                  <a:pt x="18288000" y="0"/>
                </a:lnTo>
                <a:lnTo>
                  <a:pt x="1828800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78470" y="7221732"/>
            <a:ext cx="8817905" cy="1891841"/>
          </a:xfrm>
          <a:custGeom>
            <a:avLst/>
            <a:gdLst/>
            <a:ahLst/>
            <a:cxnLst/>
            <a:rect l="l" t="t" r="r" b="b"/>
            <a:pathLst>
              <a:path w="8817905" h="1891841">
                <a:moveTo>
                  <a:pt x="0" y="0"/>
                </a:moveTo>
                <a:lnTo>
                  <a:pt x="8817905" y="0"/>
                </a:lnTo>
                <a:lnTo>
                  <a:pt x="8817905" y="1891841"/>
                </a:lnTo>
                <a:lnTo>
                  <a:pt x="0" y="18918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1279926" y="300401"/>
            <a:ext cx="6489611" cy="1447500"/>
            <a:chOff x="0" y="0"/>
            <a:chExt cx="8652814" cy="1930000"/>
          </a:xfrm>
        </p:grpSpPr>
        <p:sp>
          <p:nvSpPr>
            <p:cNvPr id="8" name="Freeform 8"/>
            <p:cNvSpPr/>
            <p:nvPr/>
          </p:nvSpPr>
          <p:spPr>
            <a:xfrm>
              <a:off x="1323033" y="335964"/>
              <a:ext cx="1192318" cy="1192318"/>
            </a:xfrm>
            <a:custGeom>
              <a:avLst/>
              <a:gdLst/>
              <a:ahLst/>
              <a:cxnLst/>
              <a:rect l="l" t="t" r="r" b="b"/>
              <a:pathLst>
                <a:path w="1192318" h="1192318">
                  <a:moveTo>
                    <a:pt x="0" y="0"/>
                  </a:moveTo>
                  <a:lnTo>
                    <a:pt x="1192318" y="0"/>
                  </a:lnTo>
                  <a:lnTo>
                    <a:pt x="1192318" y="1192318"/>
                  </a:lnTo>
                  <a:lnTo>
                    <a:pt x="0" y="1192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2248624" y="0"/>
              <a:ext cx="1930000" cy="1930000"/>
            </a:xfrm>
            <a:custGeom>
              <a:avLst/>
              <a:gdLst/>
              <a:ahLst/>
              <a:cxnLst/>
              <a:rect l="l" t="t" r="r" b="b"/>
              <a:pathLst>
                <a:path w="1930000" h="1930000">
                  <a:moveTo>
                    <a:pt x="0" y="0"/>
                  </a:moveTo>
                  <a:lnTo>
                    <a:pt x="1929999" y="0"/>
                  </a:lnTo>
                  <a:lnTo>
                    <a:pt x="1929999" y="1930000"/>
                  </a:lnTo>
                  <a:lnTo>
                    <a:pt x="0" y="1930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334245"/>
              <a:ext cx="1192318" cy="1192318"/>
            </a:xfrm>
            <a:custGeom>
              <a:avLst/>
              <a:gdLst/>
              <a:ahLst/>
              <a:cxnLst/>
              <a:rect l="l" t="t" r="r" b="b"/>
              <a:pathLst>
                <a:path w="1192318" h="1192318">
                  <a:moveTo>
                    <a:pt x="0" y="0"/>
                  </a:moveTo>
                  <a:lnTo>
                    <a:pt x="1192318" y="0"/>
                  </a:lnTo>
                  <a:lnTo>
                    <a:pt x="1192318" y="1192318"/>
                  </a:lnTo>
                  <a:lnTo>
                    <a:pt x="0" y="1192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563692" y="216823"/>
              <a:ext cx="2710812" cy="1518055"/>
            </a:xfrm>
            <a:custGeom>
              <a:avLst/>
              <a:gdLst/>
              <a:ahLst/>
              <a:cxnLst/>
              <a:rect l="l" t="t" r="r" b="b"/>
              <a:pathLst>
                <a:path w="2710812" h="1518055">
                  <a:moveTo>
                    <a:pt x="0" y="0"/>
                  </a:moveTo>
                  <a:lnTo>
                    <a:pt x="2710813" y="0"/>
                  </a:lnTo>
                  <a:lnTo>
                    <a:pt x="2710813" y="1518055"/>
                  </a:lnTo>
                  <a:lnTo>
                    <a:pt x="0" y="1518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6029234" y="334245"/>
              <a:ext cx="1194037" cy="1194037"/>
            </a:xfrm>
            <a:custGeom>
              <a:avLst/>
              <a:gdLst/>
              <a:ahLst/>
              <a:cxnLst/>
              <a:rect l="l" t="t" r="r" b="b"/>
              <a:pathLst>
                <a:path w="1194037" h="1194037">
                  <a:moveTo>
                    <a:pt x="0" y="0"/>
                  </a:moveTo>
                  <a:lnTo>
                    <a:pt x="1194037" y="0"/>
                  </a:lnTo>
                  <a:lnTo>
                    <a:pt x="1194037" y="1194037"/>
                  </a:lnTo>
                  <a:lnTo>
                    <a:pt x="0" y="1194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7106115" y="187320"/>
              <a:ext cx="1546699" cy="1546698"/>
            </a:xfrm>
            <a:custGeom>
              <a:avLst/>
              <a:gdLst/>
              <a:ahLst/>
              <a:cxnLst/>
              <a:rect l="l" t="t" r="r" b="b"/>
              <a:pathLst>
                <a:path w="1546699" h="1546698">
                  <a:moveTo>
                    <a:pt x="0" y="0"/>
                  </a:moveTo>
                  <a:lnTo>
                    <a:pt x="1546699" y="0"/>
                  </a:lnTo>
                  <a:lnTo>
                    <a:pt x="1546699" y="1546698"/>
                  </a:lnTo>
                  <a:lnTo>
                    <a:pt x="0" y="1546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01485" y="8094255"/>
            <a:ext cx="7371875" cy="881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8"/>
              </a:lnSpc>
            </a:pPr>
            <a:r>
              <a:rPr lang="en-US" sz="3318" b="1" spc="179">
                <a:solidFill>
                  <a:srgbClr val="FFF1B3"/>
                </a:solidFill>
                <a:latin typeface="Asangha Bold"/>
                <a:ea typeface="Asangha Bold"/>
                <a:cs typeface="Asangha Bold"/>
                <a:sym typeface="Asangha Bold"/>
              </a:rPr>
              <a:t>ผู้อำนวยการกลุ่มงานส่งเสริม</a:t>
            </a:r>
          </a:p>
          <a:p>
            <a:pPr algn="ctr">
              <a:lnSpc>
                <a:spcPts val="3418"/>
              </a:lnSpc>
            </a:pPr>
            <a:r>
              <a:rPr lang="en-US" sz="3318" b="1" spc="179">
                <a:solidFill>
                  <a:srgbClr val="FFF1B3"/>
                </a:solidFill>
                <a:latin typeface="Asangha Bold"/>
                <a:ea typeface="Asangha Bold"/>
                <a:cs typeface="Asangha Bold"/>
                <a:sym typeface="Asangha Bold"/>
              </a:rPr>
              <a:t>และพัฒนาทุนชุมชน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0" y="9363713"/>
            <a:ext cx="18288000" cy="969699"/>
            <a:chOff x="0" y="0"/>
            <a:chExt cx="24384000" cy="129293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201295" cy="1238961"/>
            </a:xfrm>
            <a:custGeom>
              <a:avLst/>
              <a:gdLst/>
              <a:ahLst/>
              <a:cxnLst/>
              <a:rect l="l" t="t" r="r" b="b"/>
              <a:pathLst>
                <a:path w="17201295" h="1238961">
                  <a:moveTo>
                    <a:pt x="0" y="0"/>
                  </a:moveTo>
                  <a:lnTo>
                    <a:pt x="17201295" y="0"/>
                  </a:lnTo>
                  <a:lnTo>
                    <a:pt x="17201295" y="1238961"/>
                  </a:lnTo>
                  <a:lnTo>
                    <a:pt x="0" y="1238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t="-1247" r="-34206" b="-12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7144197" y="275031"/>
              <a:ext cx="917256" cy="895188"/>
            </a:xfrm>
            <a:custGeom>
              <a:avLst/>
              <a:gdLst/>
              <a:ahLst/>
              <a:cxnLst/>
              <a:rect l="l" t="t" r="r" b="b"/>
              <a:pathLst>
                <a:path w="917256" h="895188">
                  <a:moveTo>
                    <a:pt x="0" y="0"/>
                  </a:moveTo>
                  <a:lnTo>
                    <a:pt x="917256" y="0"/>
                  </a:lnTo>
                  <a:lnTo>
                    <a:pt x="917256" y="895188"/>
                  </a:lnTo>
                  <a:lnTo>
                    <a:pt x="0" y="895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t="-1232" b="-12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22077261" y="167310"/>
              <a:ext cx="2306739" cy="1125621"/>
            </a:xfrm>
            <a:custGeom>
              <a:avLst/>
              <a:gdLst/>
              <a:ahLst/>
              <a:cxnLst/>
              <a:rect l="l" t="t" r="r" b="b"/>
              <a:pathLst>
                <a:path w="2306739" h="1125621">
                  <a:moveTo>
                    <a:pt x="0" y="0"/>
                  </a:moveTo>
                  <a:lnTo>
                    <a:pt x="2306739" y="0"/>
                  </a:lnTo>
                  <a:lnTo>
                    <a:pt x="2306739" y="1125621"/>
                  </a:lnTo>
                  <a:lnTo>
                    <a:pt x="0" y="1125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t="-1232" b="-12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8625024" y="230810"/>
              <a:ext cx="3391476" cy="939409"/>
            </a:xfrm>
            <a:custGeom>
              <a:avLst/>
              <a:gdLst/>
              <a:ahLst/>
              <a:cxnLst/>
              <a:rect l="l" t="t" r="r" b="b"/>
              <a:pathLst>
                <a:path w="3391476" h="939409">
                  <a:moveTo>
                    <a:pt x="0" y="0"/>
                  </a:moveTo>
                  <a:lnTo>
                    <a:pt x="3391476" y="0"/>
                  </a:lnTo>
                  <a:lnTo>
                    <a:pt x="3391476" y="939409"/>
                  </a:lnTo>
                  <a:lnTo>
                    <a:pt x="0" y="93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t="-33535" b="-123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300426" y="2610589"/>
            <a:ext cx="12187706" cy="215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6"/>
              </a:lnSpc>
            </a:pPr>
            <a:r>
              <a:rPr lang="en-US" sz="5847" b="1">
                <a:solidFill>
                  <a:srgbClr val="002060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บทบาทผู้ขับเคลื่อนงานทุนชุมชน</a:t>
            </a:r>
          </a:p>
          <a:p>
            <a:pPr algn="ctr">
              <a:lnSpc>
                <a:spcPts val="8186"/>
              </a:lnSpc>
              <a:spcBef>
                <a:spcPct val="0"/>
              </a:spcBef>
            </a:pPr>
            <a:r>
              <a:rPr lang="en-US" sz="5847" b="1">
                <a:solidFill>
                  <a:srgbClr val="002060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(การเป็นวิทยากร ครู ก)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453229" y="5921870"/>
            <a:ext cx="9806071" cy="1460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3"/>
              </a:lnSpc>
            </a:pPr>
            <a:r>
              <a:rPr lang="en-US" sz="3973" b="1">
                <a:solidFill>
                  <a:srgbClr val="002060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กลุ่มงานส่งเสริมและพัฒนาทุนชุมชน</a:t>
            </a:r>
          </a:p>
          <a:p>
            <a:pPr algn="ctr">
              <a:lnSpc>
                <a:spcPts val="5563"/>
              </a:lnSpc>
              <a:spcBef>
                <a:spcPct val="0"/>
              </a:spcBef>
            </a:pPr>
            <a:r>
              <a:rPr lang="en-US" sz="3973" b="1">
                <a:solidFill>
                  <a:srgbClr val="002060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สำนักพัฒนาทุนและองค์กรการเงินชุมชน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55902" y="7350280"/>
            <a:ext cx="6101141" cy="69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</a:pPr>
            <a:r>
              <a:rPr lang="en-US" sz="4401" b="1" spc="237">
                <a:solidFill>
                  <a:srgbClr val="FFF1B3"/>
                </a:solidFill>
                <a:latin typeface="Asangha Bold"/>
                <a:ea typeface="Asangha Bold"/>
                <a:cs typeface="Asangha Bold"/>
                <a:sym typeface="Asangha Bold"/>
              </a:rPr>
              <a:t>สมระลึก สุระมาศ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253451" y="4859086"/>
            <a:ext cx="10681050" cy="823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9"/>
              </a:lnSpc>
              <a:spcBef>
                <a:spcPct val="0"/>
              </a:spcBef>
            </a:pPr>
            <a:r>
              <a:rPr lang="en-US" sz="4328" b="1">
                <a:solidFill>
                  <a:srgbClr val="002060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1 ธันวาคม 2568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8564" y="0"/>
            <a:ext cx="19959285" cy="1110845"/>
            <a:chOff x="0" y="0"/>
            <a:chExt cx="4954134" cy="275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54134" cy="275725"/>
            </a:xfrm>
            <a:custGeom>
              <a:avLst/>
              <a:gdLst/>
              <a:ahLst/>
              <a:cxnLst/>
              <a:rect l="l" t="t" r="r" b="b"/>
              <a:pathLst>
                <a:path w="4954134" h="275725">
                  <a:moveTo>
                    <a:pt x="19782" y="0"/>
                  </a:moveTo>
                  <a:lnTo>
                    <a:pt x="4934352" y="0"/>
                  </a:lnTo>
                  <a:cubicBezTo>
                    <a:pt x="4945277" y="0"/>
                    <a:pt x="4954134" y="8857"/>
                    <a:pt x="4954134" y="19782"/>
                  </a:cubicBezTo>
                  <a:lnTo>
                    <a:pt x="4954134" y="255943"/>
                  </a:lnTo>
                  <a:cubicBezTo>
                    <a:pt x="4954134" y="261190"/>
                    <a:pt x="4952050" y="266221"/>
                    <a:pt x="4948340" y="269931"/>
                  </a:cubicBezTo>
                  <a:cubicBezTo>
                    <a:pt x="4944630" y="273641"/>
                    <a:pt x="4939598" y="275725"/>
                    <a:pt x="4934352" y="275725"/>
                  </a:cubicBezTo>
                  <a:lnTo>
                    <a:pt x="19782" y="275725"/>
                  </a:lnTo>
                  <a:cubicBezTo>
                    <a:pt x="8857" y="275725"/>
                    <a:pt x="0" y="266868"/>
                    <a:pt x="0" y="255943"/>
                  </a:cubicBezTo>
                  <a:lnTo>
                    <a:pt x="0" y="19782"/>
                  </a:lnTo>
                  <a:cubicBezTo>
                    <a:pt x="0" y="14536"/>
                    <a:pt x="2084" y="9504"/>
                    <a:pt x="5794" y="5794"/>
                  </a:cubicBezTo>
                  <a:cubicBezTo>
                    <a:pt x="9504" y="2084"/>
                    <a:pt x="14536" y="0"/>
                    <a:pt x="19782" y="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54134" cy="313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61916" y="92881"/>
            <a:ext cx="14566776" cy="1219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8"/>
              </a:lnSpc>
            </a:pPr>
            <a:r>
              <a:rPr lang="en-US" sz="4006" b="1" i="1">
                <a:solidFill>
                  <a:srgbClr val="FFFFFF"/>
                </a:solidFill>
                <a:latin typeface="Nirand Bold Italics"/>
                <a:ea typeface="Nirand Bold Italics"/>
                <a:cs typeface="Nirand Bold Italics"/>
                <a:sym typeface="Nirand Bold Italics"/>
              </a:rPr>
              <a:t>ผลการดำเนินงานกลุ่มออมทรัพย์เพื่อการผลิต ประจำปี 2568</a:t>
            </a:r>
          </a:p>
          <a:p>
            <a:pPr algn="l">
              <a:lnSpc>
                <a:spcPts val="3353"/>
              </a:lnSpc>
            </a:pPr>
            <a:r>
              <a:rPr lang="en-US" sz="2395" b="1" i="1">
                <a:solidFill>
                  <a:srgbClr val="FFFFFF"/>
                </a:solidFill>
                <a:latin typeface="Nirand Bold Italics"/>
                <a:ea typeface="Nirand Bold Italics"/>
                <a:cs typeface="Nirand Bold Italics"/>
                <a:sym typeface="Nirand Bold Italics"/>
              </a:rPr>
              <a:t>                                                                                     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363713"/>
            <a:ext cx="18288000" cy="969699"/>
            <a:chOff x="0" y="0"/>
            <a:chExt cx="24384000" cy="12929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201295" cy="1238961"/>
            </a:xfrm>
            <a:custGeom>
              <a:avLst/>
              <a:gdLst/>
              <a:ahLst/>
              <a:cxnLst/>
              <a:rect l="l" t="t" r="r" b="b"/>
              <a:pathLst>
                <a:path w="17201295" h="1238961">
                  <a:moveTo>
                    <a:pt x="0" y="0"/>
                  </a:moveTo>
                  <a:lnTo>
                    <a:pt x="17201295" y="0"/>
                  </a:lnTo>
                  <a:lnTo>
                    <a:pt x="17201295" y="1238961"/>
                  </a:lnTo>
                  <a:lnTo>
                    <a:pt x="0" y="1238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247" r="-34206" b="-12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144197" y="275031"/>
              <a:ext cx="917256" cy="895188"/>
            </a:xfrm>
            <a:custGeom>
              <a:avLst/>
              <a:gdLst/>
              <a:ahLst/>
              <a:cxnLst/>
              <a:rect l="l" t="t" r="r" b="b"/>
              <a:pathLst>
                <a:path w="917256" h="895188">
                  <a:moveTo>
                    <a:pt x="0" y="0"/>
                  </a:moveTo>
                  <a:lnTo>
                    <a:pt x="917256" y="0"/>
                  </a:lnTo>
                  <a:lnTo>
                    <a:pt x="917256" y="895188"/>
                  </a:lnTo>
                  <a:lnTo>
                    <a:pt x="0" y="895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32" b="-12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22077261" y="167310"/>
              <a:ext cx="2306739" cy="1125621"/>
            </a:xfrm>
            <a:custGeom>
              <a:avLst/>
              <a:gdLst/>
              <a:ahLst/>
              <a:cxnLst/>
              <a:rect l="l" t="t" r="r" b="b"/>
              <a:pathLst>
                <a:path w="2306739" h="1125621">
                  <a:moveTo>
                    <a:pt x="0" y="0"/>
                  </a:moveTo>
                  <a:lnTo>
                    <a:pt x="2306739" y="0"/>
                  </a:lnTo>
                  <a:lnTo>
                    <a:pt x="2306739" y="1125621"/>
                  </a:lnTo>
                  <a:lnTo>
                    <a:pt x="0" y="1125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32" b="-12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8625024" y="230810"/>
              <a:ext cx="3391476" cy="939409"/>
            </a:xfrm>
            <a:custGeom>
              <a:avLst/>
              <a:gdLst/>
              <a:ahLst/>
              <a:cxnLst/>
              <a:rect l="l" t="t" r="r" b="b"/>
              <a:pathLst>
                <a:path w="3391476" h="939409">
                  <a:moveTo>
                    <a:pt x="0" y="0"/>
                  </a:moveTo>
                  <a:lnTo>
                    <a:pt x="3391476" y="0"/>
                  </a:lnTo>
                  <a:lnTo>
                    <a:pt x="3391476" y="939409"/>
                  </a:lnTo>
                  <a:lnTo>
                    <a:pt x="0" y="93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3535" b="-123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7127690" y="127403"/>
            <a:ext cx="856040" cy="856040"/>
          </a:xfrm>
          <a:custGeom>
            <a:avLst/>
            <a:gdLst/>
            <a:ahLst/>
            <a:cxnLst/>
            <a:rect l="l" t="t" r="r" b="b"/>
            <a:pathLst>
              <a:path w="856040" h="856040">
                <a:moveTo>
                  <a:pt x="0" y="0"/>
                </a:moveTo>
                <a:lnTo>
                  <a:pt x="856040" y="0"/>
                </a:lnTo>
                <a:lnTo>
                  <a:pt x="856040" y="856040"/>
                </a:lnTo>
                <a:lnTo>
                  <a:pt x="0" y="85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6217325" y="127403"/>
            <a:ext cx="856043" cy="856040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639709" y="3987168"/>
            <a:ext cx="2745077" cy="3554202"/>
          </a:xfrm>
          <a:custGeom>
            <a:avLst/>
            <a:gdLst/>
            <a:ahLst/>
            <a:cxnLst/>
            <a:rect l="l" t="t" r="r" b="b"/>
            <a:pathLst>
              <a:path w="2745077" h="3554202">
                <a:moveTo>
                  <a:pt x="0" y="0"/>
                </a:moveTo>
                <a:lnTo>
                  <a:pt x="2745076" y="0"/>
                </a:lnTo>
                <a:lnTo>
                  <a:pt x="2745076" y="3554202"/>
                </a:lnTo>
                <a:lnTo>
                  <a:pt x="0" y="35542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883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513201" y="4876178"/>
            <a:ext cx="2088234" cy="2703752"/>
          </a:xfrm>
          <a:custGeom>
            <a:avLst/>
            <a:gdLst/>
            <a:ahLst/>
            <a:cxnLst/>
            <a:rect l="l" t="t" r="r" b="b"/>
            <a:pathLst>
              <a:path w="2088234" h="2703752">
                <a:moveTo>
                  <a:pt x="0" y="0"/>
                </a:moveTo>
                <a:lnTo>
                  <a:pt x="2088234" y="0"/>
                </a:lnTo>
                <a:lnTo>
                  <a:pt x="2088234" y="2703752"/>
                </a:lnTo>
                <a:lnTo>
                  <a:pt x="0" y="27037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883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872703" y="5810170"/>
            <a:ext cx="1203712" cy="1712753"/>
          </a:xfrm>
          <a:custGeom>
            <a:avLst/>
            <a:gdLst/>
            <a:ahLst/>
            <a:cxnLst/>
            <a:rect l="l" t="t" r="r" b="b"/>
            <a:pathLst>
              <a:path w="1203712" h="1712753">
                <a:moveTo>
                  <a:pt x="0" y="0"/>
                </a:moveTo>
                <a:lnTo>
                  <a:pt x="1203712" y="0"/>
                </a:lnTo>
                <a:lnTo>
                  <a:pt x="1203712" y="1712753"/>
                </a:lnTo>
                <a:lnTo>
                  <a:pt x="0" y="1712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069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935359" y="5535223"/>
            <a:ext cx="1402865" cy="1996127"/>
          </a:xfrm>
          <a:custGeom>
            <a:avLst/>
            <a:gdLst/>
            <a:ahLst/>
            <a:cxnLst/>
            <a:rect l="l" t="t" r="r" b="b"/>
            <a:pathLst>
              <a:path w="1402865" h="1996127">
                <a:moveTo>
                  <a:pt x="0" y="0"/>
                </a:moveTo>
                <a:lnTo>
                  <a:pt x="1402864" y="0"/>
                </a:lnTo>
                <a:lnTo>
                  <a:pt x="1402864" y="1996126"/>
                </a:lnTo>
                <a:lnTo>
                  <a:pt x="0" y="19961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069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8228333" y="5328819"/>
            <a:ext cx="1701117" cy="2202531"/>
          </a:xfrm>
          <a:custGeom>
            <a:avLst/>
            <a:gdLst/>
            <a:ahLst/>
            <a:cxnLst/>
            <a:rect l="l" t="t" r="r" b="b"/>
            <a:pathLst>
              <a:path w="1701117" h="2202531">
                <a:moveTo>
                  <a:pt x="0" y="0"/>
                </a:moveTo>
                <a:lnTo>
                  <a:pt x="1701117" y="0"/>
                </a:lnTo>
                <a:lnTo>
                  <a:pt x="1701117" y="2202530"/>
                </a:lnTo>
                <a:lnTo>
                  <a:pt x="0" y="2202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883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5104966" y="6392795"/>
            <a:ext cx="1206475" cy="904856"/>
          </a:xfrm>
          <a:custGeom>
            <a:avLst/>
            <a:gdLst/>
            <a:ahLst/>
            <a:cxnLst/>
            <a:rect l="l" t="t" r="r" b="b"/>
            <a:pathLst>
              <a:path w="1206475" h="904856">
                <a:moveTo>
                  <a:pt x="0" y="0"/>
                </a:moveTo>
                <a:lnTo>
                  <a:pt x="1206475" y="0"/>
                </a:lnTo>
                <a:lnTo>
                  <a:pt x="1206475" y="904856"/>
                </a:lnTo>
                <a:lnTo>
                  <a:pt x="0" y="904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86735">
            <a:off x="8379100" y="6883147"/>
            <a:ext cx="498993" cy="479034"/>
          </a:xfrm>
          <a:custGeom>
            <a:avLst/>
            <a:gdLst/>
            <a:ahLst/>
            <a:cxnLst/>
            <a:rect l="l" t="t" r="r" b="b"/>
            <a:pathLst>
              <a:path w="498993" h="479034">
                <a:moveTo>
                  <a:pt x="0" y="0"/>
                </a:moveTo>
                <a:lnTo>
                  <a:pt x="498994" y="0"/>
                </a:lnTo>
                <a:lnTo>
                  <a:pt x="498994" y="479034"/>
                </a:lnTo>
                <a:lnTo>
                  <a:pt x="0" y="4790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1086735">
            <a:off x="11723273" y="6798583"/>
            <a:ext cx="584377" cy="561002"/>
          </a:xfrm>
          <a:custGeom>
            <a:avLst/>
            <a:gdLst/>
            <a:ahLst/>
            <a:cxnLst/>
            <a:rect l="l" t="t" r="r" b="b"/>
            <a:pathLst>
              <a:path w="584377" h="561002">
                <a:moveTo>
                  <a:pt x="0" y="0"/>
                </a:moveTo>
                <a:lnTo>
                  <a:pt x="584376" y="0"/>
                </a:lnTo>
                <a:lnTo>
                  <a:pt x="584376" y="561001"/>
                </a:lnTo>
                <a:lnTo>
                  <a:pt x="0" y="5610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086735">
            <a:off x="14928479" y="6530669"/>
            <a:ext cx="763999" cy="733439"/>
          </a:xfrm>
          <a:custGeom>
            <a:avLst/>
            <a:gdLst/>
            <a:ahLst/>
            <a:cxnLst/>
            <a:rect l="l" t="t" r="r" b="b"/>
            <a:pathLst>
              <a:path w="763999" h="733439">
                <a:moveTo>
                  <a:pt x="0" y="0"/>
                </a:moveTo>
                <a:lnTo>
                  <a:pt x="763999" y="0"/>
                </a:lnTo>
                <a:lnTo>
                  <a:pt x="763999" y="733439"/>
                </a:lnTo>
                <a:lnTo>
                  <a:pt x="0" y="7334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-868458" y="1496808"/>
            <a:ext cx="15293742" cy="879116"/>
            <a:chOff x="0" y="0"/>
            <a:chExt cx="20391655" cy="117215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391655" cy="1172155"/>
            </a:xfrm>
            <a:custGeom>
              <a:avLst/>
              <a:gdLst/>
              <a:ahLst/>
              <a:cxnLst/>
              <a:rect l="l" t="t" r="r" b="b"/>
              <a:pathLst>
                <a:path w="20391655" h="1172155">
                  <a:moveTo>
                    <a:pt x="0" y="0"/>
                  </a:moveTo>
                  <a:lnTo>
                    <a:pt x="20391655" y="0"/>
                  </a:lnTo>
                  <a:lnTo>
                    <a:pt x="20391655" y="1172155"/>
                  </a:lnTo>
                  <a:lnTo>
                    <a:pt x="0" y="1172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t="-124329" b="-12432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056984" y="127167"/>
              <a:ext cx="13044089" cy="841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6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48833" y="4565683"/>
            <a:ext cx="1984434" cy="761116"/>
            <a:chOff x="0" y="0"/>
            <a:chExt cx="522649" cy="20045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22649" cy="200459"/>
            </a:xfrm>
            <a:custGeom>
              <a:avLst/>
              <a:gdLst/>
              <a:ahLst/>
              <a:cxnLst/>
              <a:rect l="l" t="t" r="r" b="b"/>
              <a:pathLst>
                <a:path w="522649" h="200459">
                  <a:moveTo>
                    <a:pt x="0" y="0"/>
                  </a:moveTo>
                  <a:lnTo>
                    <a:pt x="522649" y="0"/>
                  </a:lnTo>
                  <a:lnTo>
                    <a:pt x="522649" y="200459"/>
                  </a:lnTo>
                  <a:lnTo>
                    <a:pt x="0" y="200459"/>
                  </a:lnTo>
                  <a:close/>
                </a:path>
              </a:pathLst>
            </a:custGeom>
            <a:gradFill rotWithShape="1">
              <a:gsLst>
                <a:gs pos="0">
                  <a:srgbClr val="FFC000">
                    <a:alpha val="100000"/>
                  </a:srgbClr>
                </a:gs>
                <a:gs pos="93000">
                  <a:srgbClr val="FFFFFF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522649" cy="2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4819705" y="4212756"/>
            <a:ext cx="1984434" cy="761116"/>
            <a:chOff x="0" y="0"/>
            <a:chExt cx="522649" cy="20045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522649" cy="200459"/>
            </a:xfrm>
            <a:custGeom>
              <a:avLst/>
              <a:gdLst/>
              <a:ahLst/>
              <a:cxnLst/>
              <a:rect l="l" t="t" r="r" b="b"/>
              <a:pathLst>
                <a:path w="522649" h="200459">
                  <a:moveTo>
                    <a:pt x="0" y="0"/>
                  </a:moveTo>
                  <a:lnTo>
                    <a:pt x="522649" y="0"/>
                  </a:lnTo>
                  <a:lnTo>
                    <a:pt x="522649" y="200459"/>
                  </a:lnTo>
                  <a:lnTo>
                    <a:pt x="0" y="200459"/>
                  </a:lnTo>
                  <a:close/>
                </a:path>
              </a:pathLst>
            </a:custGeom>
            <a:gradFill rotWithShape="1">
              <a:gsLst>
                <a:gs pos="0">
                  <a:srgbClr val="FFC000">
                    <a:alpha val="100000"/>
                  </a:srgbClr>
                </a:gs>
                <a:gs pos="93000">
                  <a:srgbClr val="FFFFFF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522649" cy="2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152413" y="3806587"/>
            <a:ext cx="1984434" cy="761116"/>
            <a:chOff x="0" y="0"/>
            <a:chExt cx="522649" cy="20045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22649" cy="200459"/>
            </a:xfrm>
            <a:custGeom>
              <a:avLst/>
              <a:gdLst/>
              <a:ahLst/>
              <a:cxnLst/>
              <a:rect l="l" t="t" r="r" b="b"/>
              <a:pathLst>
                <a:path w="522649" h="200459">
                  <a:moveTo>
                    <a:pt x="0" y="0"/>
                  </a:moveTo>
                  <a:lnTo>
                    <a:pt x="522649" y="0"/>
                  </a:lnTo>
                  <a:lnTo>
                    <a:pt x="522649" y="200459"/>
                  </a:lnTo>
                  <a:lnTo>
                    <a:pt x="0" y="200459"/>
                  </a:lnTo>
                  <a:close/>
                </a:path>
              </a:pathLst>
            </a:custGeom>
            <a:gradFill rotWithShape="1">
              <a:gsLst>
                <a:gs pos="0">
                  <a:srgbClr val="FFC000">
                    <a:alpha val="100000"/>
                  </a:srgbClr>
                </a:gs>
                <a:gs pos="93000">
                  <a:srgbClr val="FFFFFF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0"/>
              <a:ext cx="522649" cy="2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1520161" y="3435212"/>
            <a:ext cx="1984434" cy="761116"/>
            <a:chOff x="0" y="0"/>
            <a:chExt cx="522649" cy="20045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522649" cy="200459"/>
            </a:xfrm>
            <a:custGeom>
              <a:avLst/>
              <a:gdLst/>
              <a:ahLst/>
              <a:cxnLst/>
              <a:rect l="l" t="t" r="r" b="b"/>
              <a:pathLst>
                <a:path w="522649" h="200459">
                  <a:moveTo>
                    <a:pt x="0" y="0"/>
                  </a:moveTo>
                  <a:lnTo>
                    <a:pt x="522649" y="0"/>
                  </a:lnTo>
                  <a:lnTo>
                    <a:pt x="522649" y="200459"/>
                  </a:lnTo>
                  <a:lnTo>
                    <a:pt x="0" y="200459"/>
                  </a:lnTo>
                  <a:close/>
                </a:path>
              </a:pathLst>
            </a:custGeom>
            <a:gradFill rotWithShape="1">
              <a:gsLst>
                <a:gs pos="0">
                  <a:srgbClr val="FFC000">
                    <a:alpha val="100000"/>
                  </a:srgbClr>
                </a:gs>
                <a:gs pos="93000">
                  <a:srgbClr val="FFFFFF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0"/>
              <a:ext cx="522649" cy="2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5020030" y="2645028"/>
            <a:ext cx="1984434" cy="761116"/>
            <a:chOff x="0" y="0"/>
            <a:chExt cx="522649" cy="20045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522649" cy="200459"/>
            </a:xfrm>
            <a:custGeom>
              <a:avLst/>
              <a:gdLst/>
              <a:ahLst/>
              <a:cxnLst/>
              <a:rect l="l" t="t" r="r" b="b"/>
              <a:pathLst>
                <a:path w="522649" h="200459">
                  <a:moveTo>
                    <a:pt x="0" y="0"/>
                  </a:moveTo>
                  <a:lnTo>
                    <a:pt x="522649" y="0"/>
                  </a:lnTo>
                  <a:lnTo>
                    <a:pt x="522649" y="200459"/>
                  </a:lnTo>
                  <a:lnTo>
                    <a:pt x="0" y="200459"/>
                  </a:lnTo>
                  <a:close/>
                </a:path>
              </a:pathLst>
            </a:custGeom>
            <a:gradFill rotWithShape="1">
              <a:gsLst>
                <a:gs pos="0">
                  <a:srgbClr val="FFC000">
                    <a:alpha val="100000"/>
                  </a:srgbClr>
                </a:gs>
                <a:gs pos="93000">
                  <a:srgbClr val="FFFFFF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0"/>
              <a:ext cx="522649" cy="20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41" name="Freeform 41"/>
          <p:cNvSpPr/>
          <p:nvPr/>
        </p:nvSpPr>
        <p:spPr>
          <a:xfrm>
            <a:off x="331384" y="2720145"/>
            <a:ext cx="994201" cy="685999"/>
          </a:xfrm>
          <a:custGeom>
            <a:avLst/>
            <a:gdLst/>
            <a:ahLst/>
            <a:cxnLst/>
            <a:rect l="l" t="t" r="r" b="b"/>
            <a:pathLst>
              <a:path w="994201" h="685999">
                <a:moveTo>
                  <a:pt x="0" y="0"/>
                </a:moveTo>
                <a:lnTo>
                  <a:pt x="994202" y="0"/>
                </a:lnTo>
                <a:lnTo>
                  <a:pt x="994202" y="685999"/>
                </a:lnTo>
                <a:lnTo>
                  <a:pt x="0" y="6859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TextBox 42"/>
          <p:cNvSpPr txBox="1"/>
          <p:nvPr/>
        </p:nvSpPr>
        <p:spPr>
          <a:xfrm>
            <a:off x="810040" y="7744730"/>
            <a:ext cx="3329039" cy="54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9"/>
              </a:lnSpc>
            </a:pPr>
            <a:r>
              <a:rPr lang="en-US" sz="3135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B : Beginner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34714" y="8360098"/>
            <a:ext cx="2679691" cy="709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4"/>
              </a:lnSpc>
            </a:pPr>
            <a:r>
              <a:rPr lang="en-US" sz="2039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ฐานเงินของกลุ่มไม่เกิน 1 ล้านบาท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005277" y="7735801"/>
            <a:ext cx="3405854" cy="544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</a:pPr>
            <a:r>
              <a:rPr lang="en-US" sz="3207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S : Small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337442" y="8378544"/>
            <a:ext cx="2741523" cy="724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0"/>
              </a:lnSpc>
            </a:pPr>
            <a:r>
              <a:rPr lang="en-US" sz="2086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ตั้งแต่ 1 ล้านบาทขึ้นไป</a:t>
            </a:r>
          </a:p>
          <a:p>
            <a:pPr algn="ctr">
              <a:lnSpc>
                <a:spcPts val="2920"/>
              </a:lnSpc>
            </a:pPr>
            <a:r>
              <a:rPr lang="en-US" sz="2086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ถึง 5 ล้านบาท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250345" y="7743271"/>
            <a:ext cx="3405854" cy="544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</a:pPr>
            <a:r>
              <a:rPr lang="en-US" sz="3207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M : Medium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055298" y="8363061"/>
            <a:ext cx="3795948" cy="354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0"/>
              </a:lnSpc>
            </a:pPr>
            <a:r>
              <a:rPr lang="en-US" sz="2086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มากกว่า 5 ล้านบาทขึ้นไป</a:t>
            </a:r>
          </a:p>
          <a:p>
            <a:pPr algn="ctr">
              <a:lnSpc>
                <a:spcPts val="2920"/>
              </a:lnSpc>
            </a:pPr>
            <a:r>
              <a:rPr lang="en-US" sz="2086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ถึง 20 ล้านบาท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0604711" y="7735801"/>
            <a:ext cx="3405854" cy="544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</a:pPr>
            <a:r>
              <a:rPr lang="en-US" sz="3207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L : Large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0390614" y="8353794"/>
            <a:ext cx="3795948" cy="724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0"/>
              </a:lnSpc>
            </a:pPr>
            <a:r>
              <a:rPr lang="en-US" sz="2086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มากกว่า 20 ล้านบาทขึ้นไป</a:t>
            </a:r>
          </a:p>
          <a:p>
            <a:pPr algn="ctr">
              <a:lnSpc>
                <a:spcPts val="2920"/>
              </a:lnSpc>
            </a:pPr>
            <a:r>
              <a:rPr lang="en-US" sz="2086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ถึง 50 ล้านบาท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4084628" y="7712820"/>
            <a:ext cx="3405854" cy="544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</a:pPr>
            <a:r>
              <a:rPr lang="en-US" sz="3207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XL : Extra Large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927989" y="8337134"/>
            <a:ext cx="3795948" cy="354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0"/>
              </a:lnSpc>
            </a:pPr>
            <a:r>
              <a:rPr lang="en-US" sz="2086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มากกว่า 50 ล้านบาทขึ้นไป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63554" y="6336218"/>
            <a:ext cx="3329039" cy="54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9"/>
              </a:lnSpc>
            </a:pPr>
            <a:r>
              <a:rPr lang="en-US" sz="3135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B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043684" y="6169398"/>
            <a:ext cx="3329039" cy="54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9"/>
              </a:lnSpc>
            </a:pPr>
            <a:r>
              <a:rPr lang="en-US" sz="3135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7275672" y="6049995"/>
            <a:ext cx="3329039" cy="54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9"/>
              </a:lnSpc>
            </a:pPr>
            <a:r>
              <a:rPr lang="en-US" sz="3135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M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0734827" y="5850530"/>
            <a:ext cx="3329039" cy="54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9"/>
              </a:lnSpc>
            </a:pPr>
            <a:r>
              <a:rPr lang="en-US" sz="3135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L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4161443" y="5343224"/>
            <a:ext cx="3329039" cy="562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9"/>
              </a:lnSpc>
            </a:pPr>
            <a:r>
              <a:rPr lang="en-US" sz="3335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XL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474533" y="1667742"/>
            <a:ext cx="11710389" cy="556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4"/>
              </a:lnSpc>
            </a:pPr>
            <a:r>
              <a:rPr lang="en-US" sz="3224" b="1">
                <a:solidFill>
                  <a:srgbClr val="FFFFFF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ขนาดของกลุ่มออมทรัพย์เพื่อการผลิตตามฐานเงินสัจจะของกลุ่ม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989353" y="5441123"/>
            <a:ext cx="3329039" cy="54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9"/>
              </a:lnSpc>
            </a:pPr>
            <a:r>
              <a:rPr lang="en-US" sz="3135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27,889 กลุ่ม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4147403" y="5110568"/>
            <a:ext cx="3329039" cy="54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9"/>
              </a:lnSpc>
            </a:pPr>
            <a:r>
              <a:rPr lang="en-US" sz="3135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4,089 กลุ่ม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7372723" y="4690845"/>
            <a:ext cx="3329039" cy="54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9"/>
              </a:lnSpc>
            </a:pPr>
            <a:r>
              <a:rPr lang="en-US" sz="3135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1,063 กลุ่ม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0725379" y="4263003"/>
            <a:ext cx="3329039" cy="54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9"/>
              </a:lnSpc>
            </a:pPr>
            <a:r>
              <a:rPr lang="en-US" sz="3135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163 กลุ่ม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4161443" y="3444444"/>
            <a:ext cx="3329039" cy="54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9"/>
              </a:lnSpc>
            </a:pPr>
            <a:r>
              <a:rPr lang="en-US" sz="3135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38 กลุ่ม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989353" y="4674133"/>
            <a:ext cx="3329039" cy="54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9"/>
              </a:lnSpc>
            </a:pPr>
            <a:r>
              <a:rPr lang="en-US" sz="3135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83.90%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4147403" y="4349881"/>
            <a:ext cx="3329039" cy="54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9"/>
              </a:lnSpc>
            </a:pPr>
            <a:r>
              <a:rPr lang="en-US" sz="3135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12.3%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7411131" y="3910590"/>
            <a:ext cx="3329039" cy="54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9"/>
              </a:lnSpc>
            </a:pPr>
            <a:r>
              <a:rPr lang="en-US" sz="3135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3.20%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0755589" y="3543080"/>
            <a:ext cx="3329039" cy="54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9"/>
              </a:lnSpc>
            </a:pPr>
            <a:r>
              <a:rPr lang="en-US" sz="3135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0.49%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4161443" y="2758445"/>
            <a:ext cx="3329039" cy="54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9"/>
              </a:lnSpc>
            </a:pPr>
            <a:r>
              <a:rPr lang="en-US" sz="3135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0.11%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5985278" y="2537849"/>
            <a:ext cx="4334269" cy="82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7"/>
              </a:lnSpc>
            </a:pPr>
            <a:r>
              <a:rPr lang="en-US" sz="4548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33,242 กลุ่ม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0" y="2710859"/>
            <a:ext cx="8010554" cy="599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7"/>
              </a:lnSpc>
            </a:pPr>
            <a:r>
              <a:rPr lang="en-US" sz="3263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กลุ่มออมทรัพย์เพื่อการผลิต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8564" y="0"/>
            <a:ext cx="19959285" cy="1110845"/>
            <a:chOff x="0" y="0"/>
            <a:chExt cx="4954134" cy="275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54134" cy="275725"/>
            </a:xfrm>
            <a:custGeom>
              <a:avLst/>
              <a:gdLst/>
              <a:ahLst/>
              <a:cxnLst/>
              <a:rect l="l" t="t" r="r" b="b"/>
              <a:pathLst>
                <a:path w="4954134" h="275725">
                  <a:moveTo>
                    <a:pt x="19782" y="0"/>
                  </a:moveTo>
                  <a:lnTo>
                    <a:pt x="4934352" y="0"/>
                  </a:lnTo>
                  <a:cubicBezTo>
                    <a:pt x="4945277" y="0"/>
                    <a:pt x="4954134" y="8857"/>
                    <a:pt x="4954134" y="19782"/>
                  </a:cubicBezTo>
                  <a:lnTo>
                    <a:pt x="4954134" y="255943"/>
                  </a:lnTo>
                  <a:cubicBezTo>
                    <a:pt x="4954134" y="261190"/>
                    <a:pt x="4952050" y="266221"/>
                    <a:pt x="4948340" y="269931"/>
                  </a:cubicBezTo>
                  <a:cubicBezTo>
                    <a:pt x="4944630" y="273641"/>
                    <a:pt x="4939598" y="275725"/>
                    <a:pt x="4934352" y="275725"/>
                  </a:cubicBezTo>
                  <a:lnTo>
                    <a:pt x="19782" y="275725"/>
                  </a:lnTo>
                  <a:cubicBezTo>
                    <a:pt x="8857" y="275725"/>
                    <a:pt x="0" y="266868"/>
                    <a:pt x="0" y="255943"/>
                  </a:cubicBezTo>
                  <a:lnTo>
                    <a:pt x="0" y="19782"/>
                  </a:lnTo>
                  <a:cubicBezTo>
                    <a:pt x="0" y="14536"/>
                    <a:pt x="2084" y="9504"/>
                    <a:pt x="5794" y="5794"/>
                  </a:cubicBezTo>
                  <a:cubicBezTo>
                    <a:pt x="9504" y="2084"/>
                    <a:pt x="14536" y="0"/>
                    <a:pt x="19782" y="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54134" cy="313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61916" y="92881"/>
            <a:ext cx="14566776" cy="1219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8"/>
              </a:lnSpc>
            </a:pPr>
            <a:r>
              <a:rPr lang="en-US" sz="4006" b="1" i="1">
                <a:solidFill>
                  <a:srgbClr val="FFFFFF"/>
                </a:solidFill>
                <a:latin typeface="Nirand Bold Italics"/>
                <a:ea typeface="Nirand Bold Italics"/>
                <a:cs typeface="Nirand Bold Italics"/>
                <a:sym typeface="Nirand Bold Italics"/>
              </a:rPr>
              <a:t>ผลการดำเนินงานกลุ่มออมทรัพย์เพื่อการผลิต ประจำปี 2568</a:t>
            </a:r>
          </a:p>
          <a:p>
            <a:pPr algn="l">
              <a:lnSpc>
                <a:spcPts val="3353"/>
              </a:lnSpc>
            </a:pPr>
            <a:r>
              <a:rPr lang="en-US" sz="2395" b="1" i="1">
                <a:solidFill>
                  <a:srgbClr val="FFFFFF"/>
                </a:solidFill>
                <a:latin typeface="Nirand Bold Italics"/>
                <a:ea typeface="Nirand Bold Italics"/>
                <a:cs typeface="Nirand Bold Italics"/>
                <a:sym typeface="Nirand Bold Italics"/>
              </a:rPr>
              <a:t>                                                                                     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363713"/>
            <a:ext cx="18288000" cy="969699"/>
            <a:chOff x="0" y="0"/>
            <a:chExt cx="24384000" cy="12929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201295" cy="1238961"/>
            </a:xfrm>
            <a:custGeom>
              <a:avLst/>
              <a:gdLst/>
              <a:ahLst/>
              <a:cxnLst/>
              <a:rect l="l" t="t" r="r" b="b"/>
              <a:pathLst>
                <a:path w="17201295" h="1238961">
                  <a:moveTo>
                    <a:pt x="0" y="0"/>
                  </a:moveTo>
                  <a:lnTo>
                    <a:pt x="17201295" y="0"/>
                  </a:lnTo>
                  <a:lnTo>
                    <a:pt x="17201295" y="1238961"/>
                  </a:lnTo>
                  <a:lnTo>
                    <a:pt x="0" y="1238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247" r="-34206" b="-12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144197" y="275031"/>
              <a:ext cx="917256" cy="895188"/>
            </a:xfrm>
            <a:custGeom>
              <a:avLst/>
              <a:gdLst/>
              <a:ahLst/>
              <a:cxnLst/>
              <a:rect l="l" t="t" r="r" b="b"/>
              <a:pathLst>
                <a:path w="917256" h="895188">
                  <a:moveTo>
                    <a:pt x="0" y="0"/>
                  </a:moveTo>
                  <a:lnTo>
                    <a:pt x="917256" y="0"/>
                  </a:lnTo>
                  <a:lnTo>
                    <a:pt x="917256" y="895188"/>
                  </a:lnTo>
                  <a:lnTo>
                    <a:pt x="0" y="895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32" b="-12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22077261" y="167310"/>
              <a:ext cx="2306739" cy="1125621"/>
            </a:xfrm>
            <a:custGeom>
              <a:avLst/>
              <a:gdLst/>
              <a:ahLst/>
              <a:cxnLst/>
              <a:rect l="l" t="t" r="r" b="b"/>
              <a:pathLst>
                <a:path w="2306739" h="1125621">
                  <a:moveTo>
                    <a:pt x="0" y="0"/>
                  </a:moveTo>
                  <a:lnTo>
                    <a:pt x="2306739" y="0"/>
                  </a:lnTo>
                  <a:lnTo>
                    <a:pt x="2306739" y="1125621"/>
                  </a:lnTo>
                  <a:lnTo>
                    <a:pt x="0" y="1125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32" b="-12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8625024" y="230810"/>
              <a:ext cx="3391476" cy="939409"/>
            </a:xfrm>
            <a:custGeom>
              <a:avLst/>
              <a:gdLst/>
              <a:ahLst/>
              <a:cxnLst/>
              <a:rect l="l" t="t" r="r" b="b"/>
              <a:pathLst>
                <a:path w="3391476" h="939409">
                  <a:moveTo>
                    <a:pt x="0" y="0"/>
                  </a:moveTo>
                  <a:lnTo>
                    <a:pt x="3391476" y="0"/>
                  </a:lnTo>
                  <a:lnTo>
                    <a:pt x="3391476" y="939409"/>
                  </a:lnTo>
                  <a:lnTo>
                    <a:pt x="0" y="93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3535" b="-123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7127690" y="127403"/>
            <a:ext cx="856040" cy="856040"/>
          </a:xfrm>
          <a:custGeom>
            <a:avLst/>
            <a:gdLst/>
            <a:ahLst/>
            <a:cxnLst/>
            <a:rect l="l" t="t" r="r" b="b"/>
            <a:pathLst>
              <a:path w="856040" h="856040">
                <a:moveTo>
                  <a:pt x="0" y="0"/>
                </a:moveTo>
                <a:lnTo>
                  <a:pt x="856040" y="0"/>
                </a:lnTo>
                <a:lnTo>
                  <a:pt x="856040" y="856040"/>
                </a:lnTo>
                <a:lnTo>
                  <a:pt x="0" y="85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6217325" y="127403"/>
            <a:ext cx="856043" cy="856040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868458" y="1496808"/>
            <a:ext cx="16320933" cy="879116"/>
            <a:chOff x="0" y="0"/>
            <a:chExt cx="21761244" cy="11721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761244" cy="1172155"/>
            </a:xfrm>
            <a:custGeom>
              <a:avLst/>
              <a:gdLst/>
              <a:ahLst/>
              <a:cxnLst/>
              <a:rect l="l" t="t" r="r" b="b"/>
              <a:pathLst>
                <a:path w="21761244" h="1172155">
                  <a:moveTo>
                    <a:pt x="0" y="0"/>
                  </a:moveTo>
                  <a:lnTo>
                    <a:pt x="21761244" y="0"/>
                  </a:lnTo>
                  <a:lnTo>
                    <a:pt x="21761244" y="1172155"/>
                  </a:lnTo>
                  <a:lnTo>
                    <a:pt x="0" y="1172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6038" b="-1360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329468" y="127167"/>
              <a:ext cx="13920184" cy="841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6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331384" y="2720145"/>
            <a:ext cx="994201" cy="685999"/>
          </a:xfrm>
          <a:custGeom>
            <a:avLst/>
            <a:gdLst/>
            <a:ahLst/>
            <a:cxnLst/>
            <a:rect l="l" t="t" r="r" b="b"/>
            <a:pathLst>
              <a:path w="994201" h="685999">
                <a:moveTo>
                  <a:pt x="0" y="0"/>
                </a:moveTo>
                <a:lnTo>
                  <a:pt x="994202" y="0"/>
                </a:lnTo>
                <a:lnTo>
                  <a:pt x="994202" y="685999"/>
                </a:lnTo>
                <a:lnTo>
                  <a:pt x="0" y="6859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31384" y="1626161"/>
            <a:ext cx="13238719" cy="563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4"/>
              </a:lnSpc>
            </a:pPr>
            <a:r>
              <a:rPr lang="en-US" sz="3324" b="1">
                <a:solidFill>
                  <a:srgbClr val="FFFFFF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การประเมินศักยภาพกลุ่มออมทรัพย์เพื่อการผลิตตามหลักธรรมาภิบาล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98695" y="2149637"/>
            <a:ext cx="12234062" cy="8233581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-1399227" y="2631935"/>
            <a:ext cx="11169497" cy="718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6"/>
              </a:lnSpc>
            </a:pPr>
            <a:r>
              <a:rPr lang="en-US" sz="401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ผลการประเมินศักยภาพ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518262" y="2459289"/>
            <a:ext cx="7024275" cy="9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8"/>
              </a:lnSpc>
            </a:pPr>
            <a:r>
              <a:rPr lang="en-US" sz="5224" b="1">
                <a:solidFill>
                  <a:srgbClr val="25803C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 3 ระดับ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185522" y="4739644"/>
            <a:ext cx="3844878" cy="589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3"/>
              </a:lnSpc>
            </a:pPr>
            <a:r>
              <a:rPr lang="en-US" sz="3452" b="1">
                <a:solidFill>
                  <a:srgbClr val="1B1B1B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14,697 กลุ่ม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115377" y="6085651"/>
            <a:ext cx="4284933" cy="57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0"/>
              </a:lnSpc>
            </a:pPr>
            <a:r>
              <a:rPr lang="en-US" sz="3457" b="1">
                <a:solidFill>
                  <a:srgbClr val="1B1B1B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8,536 กลุ่ม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122991" y="5686922"/>
            <a:ext cx="4284933" cy="57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0"/>
              </a:lnSpc>
            </a:pPr>
            <a:r>
              <a:rPr lang="en-US" sz="3457" b="1">
                <a:solidFill>
                  <a:srgbClr val="1B1B1B"/>
                </a:solidFill>
                <a:latin typeface="Anantason Condensed Bold"/>
                <a:ea typeface="Anantason Condensed Bold"/>
                <a:cs typeface="Anantason Condensed Bold"/>
                <a:sym typeface="Anantason Condensed Bold"/>
              </a:rPr>
              <a:t>10,009 กลุ่ม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8564" y="0"/>
            <a:ext cx="19959285" cy="1110845"/>
            <a:chOff x="0" y="0"/>
            <a:chExt cx="4954134" cy="275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54134" cy="275725"/>
            </a:xfrm>
            <a:custGeom>
              <a:avLst/>
              <a:gdLst/>
              <a:ahLst/>
              <a:cxnLst/>
              <a:rect l="l" t="t" r="r" b="b"/>
              <a:pathLst>
                <a:path w="4954134" h="275725">
                  <a:moveTo>
                    <a:pt x="19782" y="0"/>
                  </a:moveTo>
                  <a:lnTo>
                    <a:pt x="4934352" y="0"/>
                  </a:lnTo>
                  <a:cubicBezTo>
                    <a:pt x="4945277" y="0"/>
                    <a:pt x="4954134" y="8857"/>
                    <a:pt x="4954134" y="19782"/>
                  </a:cubicBezTo>
                  <a:lnTo>
                    <a:pt x="4954134" y="255943"/>
                  </a:lnTo>
                  <a:cubicBezTo>
                    <a:pt x="4954134" y="261190"/>
                    <a:pt x="4952050" y="266221"/>
                    <a:pt x="4948340" y="269931"/>
                  </a:cubicBezTo>
                  <a:cubicBezTo>
                    <a:pt x="4944630" y="273641"/>
                    <a:pt x="4939598" y="275725"/>
                    <a:pt x="4934352" y="275725"/>
                  </a:cubicBezTo>
                  <a:lnTo>
                    <a:pt x="19782" y="275725"/>
                  </a:lnTo>
                  <a:cubicBezTo>
                    <a:pt x="8857" y="275725"/>
                    <a:pt x="0" y="266868"/>
                    <a:pt x="0" y="255943"/>
                  </a:cubicBezTo>
                  <a:lnTo>
                    <a:pt x="0" y="19782"/>
                  </a:lnTo>
                  <a:cubicBezTo>
                    <a:pt x="0" y="14536"/>
                    <a:pt x="2084" y="9504"/>
                    <a:pt x="5794" y="5794"/>
                  </a:cubicBezTo>
                  <a:cubicBezTo>
                    <a:pt x="9504" y="2084"/>
                    <a:pt x="14536" y="0"/>
                    <a:pt x="19782" y="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54134" cy="313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61916" y="92881"/>
            <a:ext cx="14566776" cy="1219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8"/>
              </a:lnSpc>
            </a:pPr>
            <a:r>
              <a:rPr lang="en-US" sz="4006" b="1" i="1">
                <a:solidFill>
                  <a:srgbClr val="FFFFFF"/>
                </a:solidFill>
                <a:latin typeface="Nirand Bold Italics"/>
                <a:ea typeface="Nirand Bold Italics"/>
                <a:cs typeface="Nirand Bold Italics"/>
                <a:sym typeface="Nirand Bold Italics"/>
              </a:rPr>
              <a:t>ผลการดำเนินงานกลุ่มออมทรัพย์เพื่อการผลิต ประจำปี 2568</a:t>
            </a:r>
          </a:p>
          <a:p>
            <a:pPr algn="l">
              <a:lnSpc>
                <a:spcPts val="3353"/>
              </a:lnSpc>
            </a:pPr>
            <a:r>
              <a:rPr lang="en-US" sz="2395" b="1" i="1">
                <a:solidFill>
                  <a:srgbClr val="FFFFFF"/>
                </a:solidFill>
                <a:latin typeface="Nirand Bold Italics"/>
                <a:ea typeface="Nirand Bold Italics"/>
                <a:cs typeface="Nirand Bold Italics"/>
                <a:sym typeface="Nirand Bold Italics"/>
              </a:rPr>
              <a:t>                                                                                     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363713"/>
            <a:ext cx="18288000" cy="969699"/>
            <a:chOff x="0" y="0"/>
            <a:chExt cx="24384000" cy="12929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201295" cy="1238961"/>
            </a:xfrm>
            <a:custGeom>
              <a:avLst/>
              <a:gdLst/>
              <a:ahLst/>
              <a:cxnLst/>
              <a:rect l="l" t="t" r="r" b="b"/>
              <a:pathLst>
                <a:path w="17201295" h="1238961">
                  <a:moveTo>
                    <a:pt x="0" y="0"/>
                  </a:moveTo>
                  <a:lnTo>
                    <a:pt x="17201295" y="0"/>
                  </a:lnTo>
                  <a:lnTo>
                    <a:pt x="17201295" y="1238961"/>
                  </a:lnTo>
                  <a:lnTo>
                    <a:pt x="0" y="1238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247" r="-34206" b="-12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144197" y="275031"/>
              <a:ext cx="917256" cy="895188"/>
            </a:xfrm>
            <a:custGeom>
              <a:avLst/>
              <a:gdLst/>
              <a:ahLst/>
              <a:cxnLst/>
              <a:rect l="l" t="t" r="r" b="b"/>
              <a:pathLst>
                <a:path w="917256" h="895188">
                  <a:moveTo>
                    <a:pt x="0" y="0"/>
                  </a:moveTo>
                  <a:lnTo>
                    <a:pt x="917256" y="0"/>
                  </a:lnTo>
                  <a:lnTo>
                    <a:pt x="917256" y="895188"/>
                  </a:lnTo>
                  <a:lnTo>
                    <a:pt x="0" y="895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32" b="-12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22077261" y="167310"/>
              <a:ext cx="2306739" cy="1125621"/>
            </a:xfrm>
            <a:custGeom>
              <a:avLst/>
              <a:gdLst/>
              <a:ahLst/>
              <a:cxnLst/>
              <a:rect l="l" t="t" r="r" b="b"/>
              <a:pathLst>
                <a:path w="2306739" h="1125621">
                  <a:moveTo>
                    <a:pt x="0" y="0"/>
                  </a:moveTo>
                  <a:lnTo>
                    <a:pt x="2306739" y="0"/>
                  </a:lnTo>
                  <a:lnTo>
                    <a:pt x="2306739" y="1125621"/>
                  </a:lnTo>
                  <a:lnTo>
                    <a:pt x="0" y="1125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32" b="-12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8625024" y="230810"/>
              <a:ext cx="3391476" cy="939409"/>
            </a:xfrm>
            <a:custGeom>
              <a:avLst/>
              <a:gdLst/>
              <a:ahLst/>
              <a:cxnLst/>
              <a:rect l="l" t="t" r="r" b="b"/>
              <a:pathLst>
                <a:path w="3391476" h="939409">
                  <a:moveTo>
                    <a:pt x="0" y="0"/>
                  </a:moveTo>
                  <a:lnTo>
                    <a:pt x="3391476" y="0"/>
                  </a:lnTo>
                  <a:lnTo>
                    <a:pt x="3391476" y="939409"/>
                  </a:lnTo>
                  <a:lnTo>
                    <a:pt x="0" y="93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3535" b="-123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7127690" y="127403"/>
            <a:ext cx="856040" cy="856040"/>
          </a:xfrm>
          <a:custGeom>
            <a:avLst/>
            <a:gdLst/>
            <a:ahLst/>
            <a:cxnLst/>
            <a:rect l="l" t="t" r="r" b="b"/>
            <a:pathLst>
              <a:path w="856040" h="856040">
                <a:moveTo>
                  <a:pt x="0" y="0"/>
                </a:moveTo>
                <a:lnTo>
                  <a:pt x="856040" y="0"/>
                </a:lnTo>
                <a:lnTo>
                  <a:pt x="856040" y="856040"/>
                </a:lnTo>
                <a:lnTo>
                  <a:pt x="0" y="85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6217325" y="127403"/>
            <a:ext cx="856043" cy="856040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868458" y="1496808"/>
            <a:ext cx="16320933" cy="879116"/>
            <a:chOff x="0" y="0"/>
            <a:chExt cx="21761244" cy="11721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761244" cy="1172155"/>
            </a:xfrm>
            <a:custGeom>
              <a:avLst/>
              <a:gdLst/>
              <a:ahLst/>
              <a:cxnLst/>
              <a:rect l="l" t="t" r="r" b="b"/>
              <a:pathLst>
                <a:path w="21761244" h="1172155">
                  <a:moveTo>
                    <a:pt x="0" y="0"/>
                  </a:moveTo>
                  <a:lnTo>
                    <a:pt x="21761244" y="0"/>
                  </a:lnTo>
                  <a:lnTo>
                    <a:pt x="21761244" y="1172155"/>
                  </a:lnTo>
                  <a:lnTo>
                    <a:pt x="0" y="1172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6038" b="-1360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329468" y="127167"/>
              <a:ext cx="13920184" cy="841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6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-41070" y="1562344"/>
            <a:ext cx="13238719" cy="688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4"/>
              </a:lnSpc>
            </a:pPr>
            <a:r>
              <a:rPr lang="en-US" sz="4024" b="1">
                <a:solidFill>
                  <a:srgbClr val="FFFFFF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โรงเรียนและศูนย์เรียนรู้กลุ่มออมทรัพย์เพื่อการผลิต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856085" y="2892012"/>
            <a:ext cx="14075029" cy="6873727"/>
            <a:chOff x="0" y="0"/>
            <a:chExt cx="4645017" cy="226845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645017" cy="2268456"/>
            </a:xfrm>
            <a:custGeom>
              <a:avLst/>
              <a:gdLst/>
              <a:ahLst/>
              <a:cxnLst/>
              <a:rect l="l" t="t" r="r" b="b"/>
              <a:pathLst>
                <a:path w="4645017" h="2268456">
                  <a:moveTo>
                    <a:pt x="4565599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2189037"/>
                  </a:lnTo>
                  <a:cubicBezTo>
                    <a:pt x="43699" y="2189037"/>
                    <a:pt x="79418" y="2224376"/>
                    <a:pt x="79418" y="2268456"/>
                  </a:cubicBezTo>
                  <a:lnTo>
                    <a:pt x="4565599" y="2268456"/>
                  </a:lnTo>
                  <a:cubicBezTo>
                    <a:pt x="4565599" y="2224756"/>
                    <a:pt x="4600938" y="2189037"/>
                    <a:pt x="4645017" y="2189037"/>
                  </a:cubicBezTo>
                  <a:lnTo>
                    <a:pt x="4645017" y="79418"/>
                  </a:lnTo>
                  <a:cubicBezTo>
                    <a:pt x="4601318" y="79418"/>
                    <a:pt x="4565599" y="44079"/>
                    <a:pt x="4565599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7FD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8100" y="0"/>
              <a:ext cx="4568817" cy="2230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739248" y="2892012"/>
            <a:ext cx="5928382" cy="6462399"/>
            <a:chOff x="0" y="0"/>
            <a:chExt cx="7904509" cy="8616532"/>
          </a:xfrm>
        </p:grpSpPr>
        <p:sp>
          <p:nvSpPr>
            <p:cNvPr id="22" name="TextBox 22"/>
            <p:cNvSpPr txBox="1"/>
            <p:nvPr/>
          </p:nvSpPr>
          <p:spPr>
            <a:xfrm>
              <a:off x="16257" y="1865423"/>
              <a:ext cx="5562214" cy="7122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945" b="1">
                  <a:solidFill>
                    <a:srgbClr val="000000"/>
                  </a:solidFill>
                  <a:latin typeface="Helvetica Thai Bold"/>
                  <a:ea typeface="Helvetica Thai Bold"/>
                  <a:cs typeface="Helvetica Thai Bold"/>
                  <a:sym typeface="Helvetica Thai Bold"/>
                </a:rPr>
                <a:t>1. บ้านปัญจะพัฒนา </a:t>
              </a:r>
            </a:p>
            <a:p>
              <a:pPr algn="l">
                <a:lnSpc>
                  <a:spcPts val="2100"/>
                </a:lnSpc>
              </a:pPr>
              <a:r>
                <a:rPr lang="en-US" sz="1945">
                  <a:solidFill>
                    <a:srgbClr val="000000"/>
                  </a:solidFill>
                  <a:latin typeface="Helvetica Thai"/>
                  <a:ea typeface="Helvetica Thai"/>
                  <a:cs typeface="Helvetica Thai"/>
                  <a:sym typeface="Helvetica Thai"/>
                </a:rPr>
                <a:t>ตำบลแม่สาว อำเภอแม่อาย จังหวัดเชียงใหม่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6257" y="2767866"/>
              <a:ext cx="5409487" cy="663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84"/>
                </a:lnSpc>
              </a:pPr>
              <a:r>
                <a:rPr lang="en-US" sz="1945" b="1">
                  <a:solidFill>
                    <a:srgbClr val="000000"/>
                  </a:solidFill>
                  <a:latin typeface="Helvetica Thai Bold"/>
                  <a:ea typeface="Helvetica Thai Bold"/>
                  <a:cs typeface="Helvetica Thai Bold"/>
                  <a:sym typeface="Helvetica Thai Bold"/>
                </a:rPr>
                <a:t>2. บ้านสระยายชี </a:t>
              </a:r>
            </a:p>
            <a:p>
              <a:pPr algn="l">
                <a:lnSpc>
                  <a:spcPts val="1984"/>
                </a:lnSpc>
              </a:pPr>
              <a:r>
                <a:rPr lang="en-US" sz="1945">
                  <a:solidFill>
                    <a:srgbClr val="000000"/>
                  </a:solidFill>
                  <a:latin typeface="Helvetica Thai"/>
                  <a:ea typeface="Helvetica Thai"/>
                  <a:cs typeface="Helvetica Thai"/>
                  <a:sym typeface="Helvetica Thai"/>
                </a:rPr>
                <a:t>ตำบลเนินปอ อำเภอสามง่าม จังหวัดพิจิตร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6257" y="3598701"/>
              <a:ext cx="5425520" cy="7089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20"/>
                </a:lnSpc>
              </a:pPr>
              <a:r>
                <a:rPr lang="en-US" sz="1945" b="1">
                  <a:solidFill>
                    <a:srgbClr val="000000"/>
                  </a:solidFill>
                  <a:latin typeface="Helvetica Thai Bold"/>
                  <a:ea typeface="Helvetica Thai Bold"/>
                  <a:cs typeface="Helvetica Thai Bold"/>
                  <a:sym typeface="Helvetica Thai Bold"/>
                </a:rPr>
                <a:t>3. บ้านขาม </a:t>
              </a:r>
            </a:p>
            <a:p>
              <a:pPr algn="l">
                <a:lnSpc>
                  <a:spcPts val="2120"/>
                </a:lnSpc>
              </a:pPr>
              <a:r>
                <a:rPr lang="en-US" sz="1945">
                  <a:solidFill>
                    <a:srgbClr val="000000"/>
                  </a:solidFill>
                  <a:latin typeface="Helvetica Thai"/>
                  <a:ea typeface="Helvetica Thai"/>
                  <a:cs typeface="Helvetica Thai"/>
                  <a:sym typeface="Helvetica Thai"/>
                </a:rPr>
                <a:t>ตำบลบ้านขาม อำเภอจัตุรัส จังหวัดชัยภูมิ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4544771"/>
              <a:ext cx="5825277" cy="663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42"/>
                </a:lnSpc>
              </a:pPr>
              <a:r>
                <a:rPr lang="en-US" sz="1945" b="1">
                  <a:solidFill>
                    <a:srgbClr val="000000"/>
                  </a:solidFill>
                  <a:latin typeface="Helvetica Thai Bold"/>
                  <a:ea typeface="Helvetica Thai Bold"/>
                  <a:cs typeface="Helvetica Thai Bold"/>
                  <a:sym typeface="Helvetica Thai Bold"/>
                </a:rPr>
                <a:t>4. บ้านโจด </a:t>
              </a:r>
            </a:p>
            <a:p>
              <a:pPr algn="l">
                <a:lnSpc>
                  <a:spcPts val="2042"/>
                </a:lnSpc>
              </a:pPr>
              <a:r>
                <a:rPr lang="en-US" sz="1945">
                  <a:solidFill>
                    <a:srgbClr val="000000"/>
                  </a:solidFill>
                  <a:latin typeface="Helvetica Thai"/>
                  <a:ea typeface="Helvetica Thai"/>
                  <a:cs typeface="Helvetica Thai"/>
                  <a:sym typeface="Helvetica Thai"/>
                </a:rPr>
                <a:t>ตำบลเจ้าท่า อำเภอกมลาไสย จังหวัดกาฬสินธุ์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5384774"/>
              <a:ext cx="6769719" cy="709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62"/>
                </a:lnSpc>
              </a:pPr>
              <a:r>
                <a:rPr lang="en-US" sz="1945" b="1">
                  <a:solidFill>
                    <a:srgbClr val="000000"/>
                  </a:solidFill>
                  <a:latin typeface="Helvetica Thai Bold"/>
                  <a:ea typeface="Helvetica Thai Bold"/>
                  <a:cs typeface="Helvetica Thai Bold"/>
                  <a:sym typeface="Helvetica Thai Bold"/>
                </a:rPr>
                <a:t>5. บ้านหนองผักนาก </a:t>
              </a:r>
            </a:p>
            <a:p>
              <a:pPr algn="l">
                <a:lnSpc>
                  <a:spcPts val="2062"/>
                </a:lnSpc>
              </a:pPr>
              <a:r>
                <a:rPr lang="en-US" sz="1945">
                  <a:solidFill>
                    <a:srgbClr val="000000"/>
                  </a:solidFill>
                  <a:latin typeface="Helvetica Thai"/>
                  <a:ea typeface="Helvetica Thai"/>
                  <a:cs typeface="Helvetica Thai"/>
                  <a:sym typeface="Helvetica Thai"/>
                </a:rPr>
                <a:t>ตำบลหนองผักนาก อำเภอสามชุก จังหวัดสุพรรณบุรี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6257" y="6214396"/>
              <a:ext cx="7045696" cy="6990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78"/>
                </a:lnSpc>
              </a:pPr>
              <a:r>
                <a:rPr lang="en-US" sz="1945" b="1">
                  <a:solidFill>
                    <a:srgbClr val="000000"/>
                  </a:solidFill>
                  <a:latin typeface="Helvetica Thai Bold"/>
                  <a:ea typeface="Helvetica Thai Bold"/>
                  <a:cs typeface="Helvetica Thai Bold"/>
                  <a:sym typeface="Helvetica Thai Bold"/>
                </a:rPr>
                <a:t>6. บ้านขอนขว้าง </a:t>
              </a:r>
            </a:p>
            <a:p>
              <a:pPr algn="l">
                <a:lnSpc>
                  <a:spcPts val="2178"/>
                </a:lnSpc>
              </a:pPr>
              <a:r>
                <a:rPr lang="en-US" sz="1945">
                  <a:solidFill>
                    <a:srgbClr val="000000"/>
                  </a:solidFill>
                  <a:latin typeface="Helvetica Thai"/>
                  <a:ea typeface="Helvetica Thai"/>
                  <a:cs typeface="Helvetica Thai"/>
                  <a:sym typeface="Helvetica Thai"/>
                </a:rPr>
                <a:t>ตำบลดงขี้เหล็ก อำเภอเมืองปราจีนบุรี จังหวัดปราจีนบุรี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7040865"/>
              <a:ext cx="7904509" cy="706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81"/>
                </a:lnSpc>
              </a:pPr>
              <a:r>
                <a:rPr lang="en-US" sz="1945" b="1">
                  <a:solidFill>
                    <a:srgbClr val="000000"/>
                  </a:solidFill>
                  <a:latin typeface="Helvetica Thai Bold"/>
                  <a:ea typeface="Helvetica Thai Bold"/>
                  <a:cs typeface="Helvetica Thai Bold"/>
                  <a:sym typeface="Helvetica Thai Bold"/>
                </a:rPr>
                <a:t>7. บ้านทุ่งสะท้อน </a:t>
              </a:r>
            </a:p>
            <a:p>
              <a:pPr algn="l">
                <a:lnSpc>
                  <a:spcPts val="2081"/>
                </a:lnSpc>
              </a:pPr>
              <a:r>
                <a:rPr lang="en-US" sz="1945">
                  <a:solidFill>
                    <a:srgbClr val="000000"/>
                  </a:solidFill>
                  <a:latin typeface="Helvetica Thai"/>
                  <a:ea typeface="Helvetica Thai"/>
                  <a:cs typeface="Helvetica Thai"/>
                  <a:sym typeface="Helvetica Thai"/>
                </a:rPr>
                <a:t>ตำบลปากแพรก อำเภอบางสะพานน้อย จังหวัดประจวบคีรีขันธ์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7836180"/>
              <a:ext cx="7135817" cy="7803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51"/>
                </a:lnSpc>
              </a:pPr>
              <a:r>
                <a:rPr lang="en-US" sz="1945" b="1">
                  <a:solidFill>
                    <a:srgbClr val="000000"/>
                  </a:solidFill>
                  <a:latin typeface="Helvetica Thai Bold"/>
                  <a:ea typeface="Helvetica Thai Bold"/>
                  <a:cs typeface="Helvetica Thai Bold"/>
                  <a:sym typeface="Helvetica Thai Bold"/>
                </a:rPr>
                <a:t>8. บ้านดอนคา </a:t>
              </a:r>
            </a:p>
            <a:p>
              <a:pPr algn="l">
                <a:lnSpc>
                  <a:spcPts val="2451"/>
                </a:lnSpc>
              </a:pPr>
              <a:r>
                <a:rPr lang="en-US" sz="1945">
                  <a:solidFill>
                    <a:srgbClr val="000000"/>
                  </a:solidFill>
                  <a:latin typeface="Helvetica Thai"/>
                  <a:ea typeface="Helvetica Thai"/>
                  <a:cs typeface="Helvetica Thai"/>
                  <a:sym typeface="Helvetica Thai"/>
                </a:rPr>
                <a:t>ตำบลทอนหงส์ อำเภอพรหมคีรี จังหวัดนครศรีธรรมราช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104775"/>
              <a:ext cx="3304893" cy="1147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12"/>
                </a:lnSpc>
                <a:spcBef>
                  <a:spcPct val="0"/>
                </a:spcBef>
              </a:pPr>
              <a:r>
                <a:rPr lang="en-US" sz="5152" b="1">
                  <a:solidFill>
                    <a:srgbClr val="0C4D8B"/>
                  </a:solidFill>
                  <a:latin typeface="Helvetica Thai Bold"/>
                  <a:ea typeface="Helvetica Thai Bold"/>
                  <a:cs typeface="Helvetica Thai Bold"/>
                  <a:sym typeface="Helvetica Thai Bold"/>
                </a:rPr>
                <a:t>โรงเรียน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41973" y="313757"/>
              <a:ext cx="5661299" cy="1391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45"/>
                </a:lnSpc>
                <a:spcBef>
                  <a:spcPct val="0"/>
                </a:spcBef>
              </a:pPr>
              <a:endParaRPr/>
            </a:p>
            <a:p>
              <a:pPr algn="ctr">
                <a:lnSpc>
                  <a:spcPts val="4245"/>
                </a:lnSpc>
                <a:spcBef>
                  <a:spcPct val="0"/>
                </a:spcBef>
              </a:pPr>
              <a:r>
                <a:rPr lang="en-US" sz="3032">
                  <a:solidFill>
                    <a:srgbClr val="0C4D8B"/>
                  </a:solidFill>
                  <a:latin typeface="Helvetica Thai"/>
                  <a:ea typeface="Helvetica Thai"/>
                  <a:cs typeface="Helvetica Thai"/>
                  <a:sym typeface="Helvetica Thai"/>
                </a:rPr>
                <a:t>กลุ่มออมทรัพย์เพื่อการผลิต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330515" y="87077"/>
              <a:ext cx="6230787" cy="1112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40"/>
                </a:lnSpc>
              </a:pPr>
              <a:r>
                <a:rPr lang="en-US" sz="4861" b="1">
                  <a:solidFill>
                    <a:srgbClr val="002060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8 แห่ง</a:t>
              </a:r>
            </a:p>
          </p:txBody>
        </p:sp>
      </p:grpSp>
      <p:sp>
        <p:nvSpPr>
          <p:cNvPr id="33" name="Freeform 33"/>
          <p:cNvSpPr/>
          <p:nvPr/>
        </p:nvSpPr>
        <p:spPr>
          <a:xfrm>
            <a:off x="1069984" y="3499883"/>
            <a:ext cx="3200818" cy="5356809"/>
          </a:xfrm>
          <a:custGeom>
            <a:avLst/>
            <a:gdLst/>
            <a:ahLst/>
            <a:cxnLst/>
            <a:rect l="l" t="t" r="r" b="b"/>
            <a:pathLst>
              <a:path w="3200818" h="5356809">
                <a:moveTo>
                  <a:pt x="0" y="0"/>
                </a:moveTo>
                <a:lnTo>
                  <a:pt x="3200818" y="0"/>
                </a:lnTo>
                <a:lnTo>
                  <a:pt x="3200818" y="5356808"/>
                </a:lnTo>
                <a:lnTo>
                  <a:pt x="0" y="53568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9874069" y="2642207"/>
            <a:ext cx="2712914" cy="777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8"/>
              </a:lnSpc>
              <a:spcBef>
                <a:spcPct val="0"/>
              </a:spcBef>
            </a:pPr>
            <a:endParaRPr/>
          </a:p>
        </p:txBody>
      </p:sp>
      <p:grpSp>
        <p:nvGrpSpPr>
          <p:cNvPr id="35" name="Group 35"/>
          <p:cNvGrpSpPr/>
          <p:nvPr/>
        </p:nvGrpSpPr>
        <p:grpSpPr>
          <a:xfrm>
            <a:off x="11136077" y="2890274"/>
            <a:ext cx="6123223" cy="3891001"/>
            <a:chOff x="0" y="0"/>
            <a:chExt cx="8164298" cy="5188001"/>
          </a:xfrm>
        </p:grpSpPr>
        <p:sp>
          <p:nvSpPr>
            <p:cNvPr id="36" name="TextBox 36"/>
            <p:cNvSpPr txBox="1"/>
            <p:nvPr/>
          </p:nvSpPr>
          <p:spPr>
            <a:xfrm>
              <a:off x="0" y="-85725"/>
              <a:ext cx="3926350" cy="1092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71"/>
                </a:lnSpc>
                <a:spcBef>
                  <a:spcPct val="0"/>
                </a:spcBef>
              </a:pPr>
              <a:r>
                <a:rPr lang="en-US" sz="4979" b="1">
                  <a:solidFill>
                    <a:srgbClr val="D54151"/>
                  </a:solidFill>
                  <a:latin typeface="Helvetica Thai Bold"/>
                  <a:ea typeface="Helvetica Thai Bold"/>
                  <a:cs typeface="Helvetica Thai Bold"/>
                  <a:sym typeface="Helvetica Thai Bold"/>
                </a:rPr>
                <a:t>ศูนย์เรียนรู้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361807"/>
              <a:ext cx="5467080" cy="1336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00"/>
                </a:lnSpc>
                <a:spcBef>
                  <a:spcPct val="0"/>
                </a:spcBef>
              </a:pPr>
              <a:endParaRPr/>
            </a:p>
            <a:p>
              <a:pPr algn="ctr">
                <a:lnSpc>
                  <a:spcPts val="4100"/>
                </a:lnSpc>
                <a:spcBef>
                  <a:spcPct val="0"/>
                </a:spcBef>
              </a:pPr>
              <a:r>
                <a:rPr lang="en-US" sz="2928">
                  <a:solidFill>
                    <a:srgbClr val="D54151"/>
                  </a:solidFill>
                  <a:latin typeface="Helvetica Thai"/>
                  <a:ea typeface="Helvetica Thai"/>
                  <a:cs typeface="Helvetica Thai"/>
                  <a:sym typeface="Helvetica Thai"/>
                </a:rPr>
                <a:t>กลุ่มออมทรัพย์เพื่อการผลิต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30138" y="1865237"/>
              <a:ext cx="5597285" cy="676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80"/>
                </a:lnSpc>
              </a:pPr>
              <a:r>
                <a:rPr lang="en-US" sz="1874" b="1">
                  <a:solidFill>
                    <a:srgbClr val="000000"/>
                  </a:solidFill>
                  <a:latin typeface="Helvetica Thai Bold"/>
                  <a:ea typeface="Helvetica Thai Bold"/>
                  <a:cs typeface="Helvetica Thai Bold"/>
                  <a:sym typeface="Helvetica Thai Bold"/>
                </a:rPr>
                <a:t>1. บ้านโป่ง </a:t>
              </a:r>
            </a:p>
            <a:p>
              <a:pPr algn="l">
                <a:lnSpc>
                  <a:spcPts val="2080"/>
                </a:lnSpc>
              </a:pPr>
              <a:r>
                <a:rPr lang="en-US" sz="1874">
                  <a:solidFill>
                    <a:srgbClr val="000000"/>
                  </a:solidFill>
                  <a:latin typeface="Helvetica Thai"/>
                  <a:ea typeface="Helvetica Thai"/>
                  <a:cs typeface="Helvetica Thai"/>
                  <a:sym typeface="Helvetica Thai"/>
                </a:rPr>
                <a:t>ตำบลป่าแดด อำเภอแม่สรวย จังหวัดเชียงราย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30138" y="2713811"/>
              <a:ext cx="5614328" cy="7205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55"/>
                </a:lnSpc>
              </a:pPr>
              <a:r>
                <a:rPr lang="en-US" sz="1874" b="1">
                  <a:solidFill>
                    <a:srgbClr val="000000"/>
                  </a:solidFill>
                  <a:latin typeface="Helvetica Thai Bold"/>
                  <a:ea typeface="Helvetica Thai Bold"/>
                  <a:cs typeface="Helvetica Thai Bold"/>
                  <a:sym typeface="Helvetica Thai Bold"/>
                </a:rPr>
                <a:t>2. บ้านถาวรสามัคคี </a:t>
              </a:r>
            </a:p>
            <a:p>
              <a:pPr algn="l">
                <a:lnSpc>
                  <a:spcPts val="2155"/>
                </a:lnSpc>
              </a:pPr>
              <a:r>
                <a:rPr lang="en-US" sz="1874">
                  <a:solidFill>
                    <a:srgbClr val="000000"/>
                  </a:solidFill>
                  <a:latin typeface="Helvetica Thai"/>
                  <a:ea typeface="Helvetica Thai"/>
                  <a:cs typeface="Helvetica Thai"/>
                  <a:sym typeface="Helvetica Thai"/>
                </a:rPr>
                <a:t>ตำบลหนองม่วง อำเภอโคกสูง จังหวัดสระแก้ว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30138" y="3629538"/>
              <a:ext cx="6593062" cy="6824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86"/>
                </a:lnSpc>
              </a:pPr>
              <a:r>
                <a:rPr lang="en-US" sz="1874" b="1">
                  <a:solidFill>
                    <a:srgbClr val="000000"/>
                  </a:solidFill>
                  <a:latin typeface="Helvetica Thai Bold"/>
                  <a:ea typeface="Helvetica Thai Bold"/>
                  <a:cs typeface="Helvetica Thai Bold"/>
                  <a:sym typeface="Helvetica Thai Bold"/>
                </a:rPr>
                <a:t>3. บ้านยางกระเดา </a:t>
              </a:r>
            </a:p>
            <a:p>
              <a:pPr algn="l">
                <a:lnSpc>
                  <a:spcPts val="1986"/>
                </a:lnSpc>
              </a:pPr>
              <a:r>
                <a:rPr lang="en-US" sz="1874">
                  <a:solidFill>
                    <a:srgbClr val="000000"/>
                  </a:solidFill>
                  <a:latin typeface="Helvetica Thai"/>
                  <a:ea typeface="Helvetica Thai"/>
                  <a:cs typeface="Helvetica Thai"/>
                  <a:sym typeface="Helvetica Thai"/>
                </a:rPr>
                <a:t>ตำบลท่าเมือง อำเภอดอนมดแดง จังหวัดอุบลราชธานี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30138" y="4440495"/>
              <a:ext cx="5291870" cy="747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4"/>
                </a:lnSpc>
                <a:spcBef>
                  <a:spcPct val="0"/>
                </a:spcBef>
              </a:pPr>
              <a:r>
                <a:rPr lang="en-US" sz="1874" b="1">
                  <a:solidFill>
                    <a:srgbClr val="000000"/>
                  </a:solidFill>
                  <a:latin typeface="Helvetica Thai Bold"/>
                  <a:ea typeface="Helvetica Thai Bold"/>
                  <a:cs typeface="Helvetica Thai Bold"/>
                  <a:sym typeface="Helvetica Thai Bold"/>
                </a:rPr>
                <a:t>4. บ้านนาเกาะสัก </a:t>
              </a:r>
            </a:p>
            <a:p>
              <a:pPr algn="l">
                <a:lnSpc>
                  <a:spcPts val="1649"/>
                </a:lnSpc>
              </a:pPr>
              <a:r>
                <a:rPr lang="en-US" sz="1874">
                  <a:solidFill>
                    <a:srgbClr val="000000"/>
                  </a:solidFill>
                  <a:latin typeface="Helvetica Thai"/>
                  <a:ea typeface="Helvetica Thai"/>
                  <a:cs typeface="Helvetica Thai"/>
                  <a:sym typeface="Helvetica Thai"/>
                </a:rPr>
                <a:t>ตำบลบ้าหวี อำเภอหาดสำราญ จังหวัดตรัง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2146048" y="115652"/>
              <a:ext cx="6018250" cy="1079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90"/>
                </a:lnSpc>
              </a:pPr>
              <a:r>
                <a:rPr lang="en-US" sz="4695" b="1">
                  <a:solidFill>
                    <a:srgbClr val="D92424"/>
                  </a:solidFill>
                  <a:latin typeface="Anantason Condensed Bold"/>
                  <a:ea typeface="Anantason Condensed Bold"/>
                  <a:cs typeface="Anantason Condensed Bold"/>
                  <a:sym typeface="Anantason Condensed Bold"/>
                </a:rPr>
                <a:t>4 แห่ง</a:t>
              </a:r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069984" y="2690249"/>
            <a:ext cx="2543579" cy="675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1"/>
              </a:lnSpc>
            </a:pPr>
            <a:r>
              <a:rPr lang="en-US" sz="3936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สถานที่ตั้ง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11134355" y="6962249"/>
            <a:ext cx="5734801" cy="2553572"/>
            <a:chOff x="0" y="0"/>
            <a:chExt cx="7646401" cy="3404762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973913" cy="1377366"/>
            </a:xfrm>
            <a:custGeom>
              <a:avLst/>
              <a:gdLst/>
              <a:ahLst/>
              <a:cxnLst/>
              <a:rect l="l" t="t" r="r" b="b"/>
              <a:pathLst>
                <a:path w="973913" h="1377366">
                  <a:moveTo>
                    <a:pt x="0" y="0"/>
                  </a:moveTo>
                  <a:lnTo>
                    <a:pt x="973913" y="0"/>
                  </a:lnTo>
                  <a:lnTo>
                    <a:pt x="973913" y="1377366"/>
                  </a:lnTo>
                  <a:lnTo>
                    <a:pt x="0" y="1377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1093308" y="251957"/>
              <a:ext cx="3137531" cy="1036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535"/>
                </a:lnSpc>
              </a:pPr>
              <a:r>
                <a:rPr lang="en-US" sz="4668" b="1">
                  <a:solidFill>
                    <a:srgbClr val="000000"/>
                  </a:solidFill>
                  <a:latin typeface="Anantason Bold"/>
                  <a:ea typeface="Anantason Bold"/>
                  <a:cs typeface="Anantason Bold"/>
                  <a:sym typeface="Anantason Bold"/>
                </a:rPr>
                <a:t>ปี 2569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151174" y="1450859"/>
              <a:ext cx="7495227" cy="1953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49"/>
                </a:lnSpc>
              </a:pPr>
              <a:r>
                <a:rPr lang="en-US" sz="2821" b="1">
                  <a:solidFill>
                    <a:srgbClr val="002060"/>
                  </a:solidFill>
                  <a:latin typeface="Anantason Bold"/>
                  <a:ea typeface="Anantason Bold"/>
                  <a:cs typeface="Anantason Bold"/>
                  <a:sym typeface="Anantason Bold"/>
                </a:rPr>
                <a:t>ดำเนินการจัดตั้ง</a:t>
              </a:r>
              <a:r>
                <a:rPr lang="en-US" sz="2821" b="1">
                  <a:solidFill>
                    <a:srgbClr val="D92424"/>
                  </a:solidFill>
                  <a:latin typeface="Anantason Bold"/>
                  <a:ea typeface="Anantason Bold"/>
                  <a:cs typeface="Anantason Bold"/>
                  <a:sym typeface="Anantason Bold"/>
                </a:rPr>
                <a:t> “ศูนย์เรียนรู้</a:t>
              </a:r>
            </a:p>
            <a:p>
              <a:pPr algn="l">
                <a:lnSpc>
                  <a:spcPts val="3949"/>
                </a:lnSpc>
              </a:pPr>
              <a:r>
                <a:rPr lang="en-US" sz="2821" b="1">
                  <a:solidFill>
                    <a:srgbClr val="D92424"/>
                  </a:solidFill>
                  <a:latin typeface="Anantason Bold"/>
                  <a:ea typeface="Anantason Bold"/>
                  <a:cs typeface="Anantason Bold"/>
                  <a:sym typeface="Anantason Bold"/>
                </a:rPr>
                <a:t>กลุ่มออมทรัพย์เพื่อการผลิต”</a:t>
              </a:r>
              <a:r>
                <a:rPr lang="en-US" sz="2821" b="1">
                  <a:solidFill>
                    <a:srgbClr val="FF6600"/>
                  </a:solidFill>
                  <a:latin typeface="Anantason Bold"/>
                  <a:ea typeface="Anantason Bold"/>
                  <a:cs typeface="Anantason Bold"/>
                  <a:sym typeface="Anantason Bold"/>
                </a:rPr>
                <a:t> </a:t>
              </a:r>
              <a:r>
                <a:rPr lang="en-US" sz="2821" b="1">
                  <a:solidFill>
                    <a:srgbClr val="002060"/>
                  </a:solidFill>
                  <a:latin typeface="Anantason Bold"/>
                  <a:ea typeface="Anantason Bold"/>
                  <a:cs typeface="Anantason Bold"/>
                  <a:sym typeface="Anantason Bold"/>
                </a:rPr>
                <a:t>จังหวัดละ 10 แห่ง รวม 760 แห่ง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17006" y="9590852"/>
            <a:ext cx="6270994" cy="705673"/>
            <a:chOff x="0" y="0"/>
            <a:chExt cx="1651620" cy="1858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51620" cy="185856"/>
            </a:xfrm>
            <a:custGeom>
              <a:avLst/>
              <a:gdLst/>
              <a:ahLst/>
              <a:cxnLst/>
              <a:rect l="l" t="t" r="r" b="b"/>
              <a:pathLst>
                <a:path w="1651620" h="185856">
                  <a:moveTo>
                    <a:pt x="0" y="0"/>
                  </a:moveTo>
                  <a:lnTo>
                    <a:pt x="1651620" y="0"/>
                  </a:lnTo>
                  <a:lnTo>
                    <a:pt x="1651620" y="185856"/>
                  </a:lnTo>
                  <a:lnTo>
                    <a:pt x="0" y="1858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651620" cy="1953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382670"/>
            <a:ext cx="18288000" cy="1071291"/>
            <a:chOff x="0" y="0"/>
            <a:chExt cx="24384000" cy="14283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787455" cy="1238961"/>
            </a:xfrm>
            <a:custGeom>
              <a:avLst/>
              <a:gdLst/>
              <a:ahLst/>
              <a:cxnLst/>
              <a:rect l="l" t="t" r="r" b="b"/>
              <a:pathLst>
                <a:path w="16787455" h="1238961">
                  <a:moveTo>
                    <a:pt x="0" y="0"/>
                  </a:moveTo>
                  <a:lnTo>
                    <a:pt x="16787455" y="0"/>
                  </a:lnTo>
                  <a:lnTo>
                    <a:pt x="16787455" y="1238961"/>
                  </a:lnTo>
                  <a:lnTo>
                    <a:pt x="0" y="1238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r="-3420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7660748" y="136607"/>
              <a:ext cx="904463" cy="1291781"/>
            </a:xfrm>
            <a:custGeom>
              <a:avLst/>
              <a:gdLst/>
              <a:ahLst/>
              <a:cxnLst/>
              <a:rect l="l" t="t" r="r" b="b"/>
              <a:pathLst>
                <a:path w="904463" h="1291781">
                  <a:moveTo>
                    <a:pt x="0" y="0"/>
                  </a:moveTo>
                  <a:lnTo>
                    <a:pt x="904463" y="0"/>
                  </a:lnTo>
                  <a:lnTo>
                    <a:pt x="904463" y="1291781"/>
                  </a:lnTo>
                  <a:lnTo>
                    <a:pt x="0" y="1291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6698991" y="312793"/>
              <a:ext cx="895188" cy="895188"/>
            </a:xfrm>
            <a:custGeom>
              <a:avLst/>
              <a:gdLst/>
              <a:ahLst/>
              <a:cxnLst/>
              <a:rect l="l" t="t" r="r" b="b"/>
              <a:pathLst>
                <a:path w="895188" h="895188">
                  <a:moveTo>
                    <a:pt x="0" y="0"/>
                  </a:moveTo>
                  <a:lnTo>
                    <a:pt x="895188" y="0"/>
                  </a:lnTo>
                  <a:lnTo>
                    <a:pt x="895188" y="895188"/>
                  </a:lnTo>
                  <a:lnTo>
                    <a:pt x="0" y="895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22132758" y="191769"/>
              <a:ext cx="2251242" cy="1125621"/>
            </a:xfrm>
            <a:custGeom>
              <a:avLst/>
              <a:gdLst/>
              <a:ahLst/>
              <a:cxnLst/>
              <a:rect l="l" t="t" r="r" b="b"/>
              <a:pathLst>
                <a:path w="2251242" h="1125621">
                  <a:moveTo>
                    <a:pt x="0" y="0"/>
                  </a:moveTo>
                  <a:lnTo>
                    <a:pt x="2251242" y="0"/>
                  </a:lnTo>
                  <a:lnTo>
                    <a:pt x="2251242" y="1125621"/>
                  </a:lnTo>
                  <a:lnTo>
                    <a:pt x="0" y="1125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8822876" y="312793"/>
              <a:ext cx="3309882" cy="939409"/>
            </a:xfrm>
            <a:custGeom>
              <a:avLst/>
              <a:gdLst/>
              <a:ahLst/>
              <a:cxnLst/>
              <a:rect l="l" t="t" r="r" b="b"/>
              <a:pathLst>
                <a:path w="3309882" h="939409">
                  <a:moveTo>
                    <a:pt x="0" y="0"/>
                  </a:moveTo>
                  <a:lnTo>
                    <a:pt x="3309882" y="0"/>
                  </a:lnTo>
                  <a:lnTo>
                    <a:pt x="3309882" y="939409"/>
                  </a:lnTo>
                  <a:lnTo>
                    <a:pt x="0" y="93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315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18288000" cy="857187"/>
            <a:chOff x="0" y="0"/>
            <a:chExt cx="4816593" cy="2257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6592" cy="225761"/>
            </a:xfrm>
            <a:custGeom>
              <a:avLst/>
              <a:gdLst/>
              <a:ahLst/>
              <a:cxnLst/>
              <a:rect l="l" t="t" r="r" b="b"/>
              <a:pathLst>
                <a:path w="4816592" h="225761">
                  <a:moveTo>
                    <a:pt x="0" y="0"/>
                  </a:moveTo>
                  <a:lnTo>
                    <a:pt x="4816592" y="0"/>
                  </a:lnTo>
                  <a:lnTo>
                    <a:pt x="4816592" y="225761"/>
                  </a:lnTo>
                  <a:lnTo>
                    <a:pt x="0" y="225761"/>
                  </a:lnTo>
                  <a:close/>
                </a:path>
              </a:pathLst>
            </a:custGeom>
            <a:solidFill>
              <a:srgbClr val="32570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4816593" cy="235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545578" y="93128"/>
            <a:ext cx="678666" cy="670930"/>
          </a:xfrm>
          <a:custGeom>
            <a:avLst/>
            <a:gdLst/>
            <a:ahLst/>
            <a:cxnLst/>
            <a:rect l="l" t="t" r="r" b="b"/>
            <a:pathLst>
              <a:path w="678666" h="670930">
                <a:moveTo>
                  <a:pt x="0" y="0"/>
                </a:moveTo>
                <a:lnTo>
                  <a:pt x="678666" y="0"/>
                </a:lnTo>
                <a:lnTo>
                  <a:pt x="678666" y="670930"/>
                </a:lnTo>
                <a:lnTo>
                  <a:pt x="0" y="6709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7187461" y="0"/>
            <a:ext cx="882642" cy="882642"/>
          </a:xfrm>
          <a:custGeom>
            <a:avLst/>
            <a:gdLst/>
            <a:ahLst/>
            <a:cxnLst/>
            <a:rect l="l" t="t" r="r" b="b"/>
            <a:pathLst>
              <a:path w="882642" h="882642">
                <a:moveTo>
                  <a:pt x="0" y="0"/>
                </a:moveTo>
                <a:lnTo>
                  <a:pt x="882643" y="0"/>
                </a:lnTo>
                <a:lnTo>
                  <a:pt x="882643" y="882642"/>
                </a:lnTo>
                <a:lnTo>
                  <a:pt x="0" y="8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8546183" y="5286829"/>
            <a:ext cx="9308090" cy="4398068"/>
            <a:chOff x="0" y="0"/>
            <a:chExt cx="12410787" cy="586409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479546"/>
              <a:ext cx="5249090" cy="4862854"/>
              <a:chOff x="0" y="0"/>
              <a:chExt cx="2168741" cy="200916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168741" cy="2009162"/>
              </a:xfrm>
              <a:custGeom>
                <a:avLst/>
                <a:gdLst/>
                <a:ahLst/>
                <a:cxnLst/>
                <a:rect l="l" t="t" r="r" b="b"/>
                <a:pathLst>
                  <a:path w="2168741" h="2009162">
                    <a:moveTo>
                      <a:pt x="56696" y="0"/>
                    </a:moveTo>
                    <a:lnTo>
                      <a:pt x="2112046" y="0"/>
                    </a:lnTo>
                    <a:cubicBezTo>
                      <a:pt x="2127082" y="0"/>
                      <a:pt x="2141503" y="5973"/>
                      <a:pt x="2152135" y="16606"/>
                    </a:cubicBezTo>
                    <a:cubicBezTo>
                      <a:pt x="2162768" y="27238"/>
                      <a:pt x="2168741" y="41659"/>
                      <a:pt x="2168741" y="56696"/>
                    </a:cubicBezTo>
                    <a:lnTo>
                      <a:pt x="2168741" y="1952466"/>
                    </a:lnTo>
                    <a:cubicBezTo>
                      <a:pt x="2168741" y="1967503"/>
                      <a:pt x="2162768" y="1981924"/>
                      <a:pt x="2152135" y="1992556"/>
                    </a:cubicBezTo>
                    <a:cubicBezTo>
                      <a:pt x="2141503" y="2003189"/>
                      <a:pt x="2127082" y="2009162"/>
                      <a:pt x="2112046" y="2009162"/>
                    </a:cubicBezTo>
                    <a:lnTo>
                      <a:pt x="56696" y="2009162"/>
                    </a:lnTo>
                    <a:cubicBezTo>
                      <a:pt x="41659" y="2009162"/>
                      <a:pt x="27238" y="2003189"/>
                      <a:pt x="16606" y="1992556"/>
                    </a:cubicBezTo>
                    <a:cubicBezTo>
                      <a:pt x="5973" y="1981924"/>
                      <a:pt x="0" y="1967503"/>
                      <a:pt x="0" y="1952466"/>
                    </a:cubicBezTo>
                    <a:lnTo>
                      <a:pt x="0" y="56696"/>
                    </a:lnTo>
                    <a:cubicBezTo>
                      <a:pt x="0" y="41659"/>
                      <a:pt x="5973" y="27238"/>
                      <a:pt x="16606" y="16606"/>
                    </a:cubicBezTo>
                    <a:cubicBezTo>
                      <a:pt x="27238" y="5973"/>
                      <a:pt x="41659" y="0"/>
                      <a:pt x="56696" y="0"/>
                    </a:cubicBezTo>
                    <a:close/>
                  </a:path>
                </a:pathLst>
              </a:custGeom>
              <a:solidFill>
                <a:srgbClr val="FFF7E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2168741" cy="20472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6825250" y="479546"/>
              <a:ext cx="5585537" cy="4656845"/>
              <a:chOff x="0" y="0"/>
              <a:chExt cx="2307749" cy="192404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307749" cy="1924046"/>
              </a:xfrm>
              <a:custGeom>
                <a:avLst/>
                <a:gdLst/>
                <a:ahLst/>
                <a:cxnLst/>
                <a:rect l="l" t="t" r="r" b="b"/>
                <a:pathLst>
                  <a:path w="2307749" h="1924046">
                    <a:moveTo>
                      <a:pt x="53281" y="0"/>
                    </a:moveTo>
                    <a:lnTo>
                      <a:pt x="2254469" y="0"/>
                    </a:lnTo>
                    <a:cubicBezTo>
                      <a:pt x="2268600" y="0"/>
                      <a:pt x="2282152" y="5613"/>
                      <a:pt x="2292144" y="15606"/>
                    </a:cubicBezTo>
                    <a:cubicBezTo>
                      <a:pt x="2302136" y="25598"/>
                      <a:pt x="2307749" y="39150"/>
                      <a:pt x="2307749" y="53281"/>
                    </a:cubicBezTo>
                    <a:lnTo>
                      <a:pt x="2307749" y="1870765"/>
                    </a:lnTo>
                    <a:cubicBezTo>
                      <a:pt x="2307749" y="1884896"/>
                      <a:pt x="2302136" y="1898448"/>
                      <a:pt x="2292144" y="1908440"/>
                    </a:cubicBezTo>
                    <a:cubicBezTo>
                      <a:pt x="2282152" y="1918433"/>
                      <a:pt x="2268600" y="1924046"/>
                      <a:pt x="2254469" y="1924046"/>
                    </a:cubicBezTo>
                    <a:lnTo>
                      <a:pt x="53281" y="1924046"/>
                    </a:lnTo>
                    <a:cubicBezTo>
                      <a:pt x="39150" y="1924046"/>
                      <a:pt x="25598" y="1918433"/>
                      <a:pt x="15606" y="1908440"/>
                    </a:cubicBezTo>
                    <a:cubicBezTo>
                      <a:pt x="5613" y="1898448"/>
                      <a:pt x="0" y="1884896"/>
                      <a:pt x="0" y="1870765"/>
                    </a:cubicBezTo>
                    <a:lnTo>
                      <a:pt x="0" y="53281"/>
                    </a:lnTo>
                    <a:cubicBezTo>
                      <a:pt x="0" y="39150"/>
                      <a:pt x="5613" y="25598"/>
                      <a:pt x="15606" y="15606"/>
                    </a:cubicBezTo>
                    <a:cubicBezTo>
                      <a:pt x="25598" y="5613"/>
                      <a:pt x="39150" y="0"/>
                      <a:pt x="53281" y="0"/>
                    </a:cubicBezTo>
                    <a:close/>
                  </a:path>
                </a:pathLst>
              </a:custGeom>
              <a:solidFill>
                <a:srgbClr val="E8FFE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2307749" cy="19621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3858806" y="593151"/>
              <a:ext cx="4495189" cy="4429634"/>
            </a:xfrm>
            <a:custGeom>
              <a:avLst/>
              <a:gdLst/>
              <a:ahLst/>
              <a:cxnLst/>
              <a:rect l="l" t="t" r="r" b="b"/>
              <a:pathLst>
                <a:path w="4495189" h="4429634">
                  <a:moveTo>
                    <a:pt x="0" y="0"/>
                  </a:moveTo>
                  <a:lnTo>
                    <a:pt x="4495189" y="0"/>
                  </a:lnTo>
                  <a:lnTo>
                    <a:pt x="4495189" y="4429634"/>
                  </a:lnTo>
                  <a:lnTo>
                    <a:pt x="0" y="4429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5116385" y="1817953"/>
              <a:ext cx="1980032" cy="1980032"/>
            </a:xfrm>
            <a:custGeom>
              <a:avLst/>
              <a:gdLst/>
              <a:ahLst/>
              <a:cxnLst/>
              <a:rect l="l" t="t" r="r" b="b"/>
              <a:pathLst>
                <a:path w="1980032" h="1980032">
                  <a:moveTo>
                    <a:pt x="0" y="0"/>
                  </a:moveTo>
                  <a:lnTo>
                    <a:pt x="1980031" y="0"/>
                  </a:lnTo>
                  <a:lnTo>
                    <a:pt x="1980031" y="1980031"/>
                  </a:lnTo>
                  <a:lnTo>
                    <a:pt x="0" y="1980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520192" y="124765"/>
              <a:ext cx="4031760" cy="1154091"/>
            </a:xfrm>
            <a:custGeom>
              <a:avLst/>
              <a:gdLst/>
              <a:ahLst/>
              <a:cxnLst/>
              <a:rect l="l" t="t" r="r" b="b"/>
              <a:pathLst>
                <a:path w="4031760" h="1154091">
                  <a:moveTo>
                    <a:pt x="0" y="0"/>
                  </a:moveTo>
                  <a:lnTo>
                    <a:pt x="4031761" y="0"/>
                  </a:lnTo>
                  <a:lnTo>
                    <a:pt x="4031761" y="1154092"/>
                  </a:lnTo>
                  <a:lnTo>
                    <a:pt x="0" y="1154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124765"/>
              <a:ext cx="1040385" cy="1040385"/>
            </a:xfrm>
            <a:custGeom>
              <a:avLst/>
              <a:gdLst/>
              <a:ahLst/>
              <a:cxnLst/>
              <a:rect l="l" t="t" r="r" b="b"/>
              <a:pathLst>
                <a:path w="1040385" h="1040385">
                  <a:moveTo>
                    <a:pt x="0" y="0"/>
                  </a:moveTo>
                  <a:lnTo>
                    <a:pt x="1040385" y="0"/>
                  </a:lnTo>
                  <a:lnTo>
                    <a:pt x="1040385" y="1040385"/>
                  </a:lnTo>
                  <a:lnTo>
                    <a:pt x="0" y="104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60377" y="1452947"/>
              <a:ext cx="424094" cy="424094"/>
            </a:xfrm>
            <a:custGeom>
              <a:avLst/>
              <a:gdLst/>
              <a:ahLst/>
              <a:cxnLst/>
              <a:rect l="l" t="t" r="r" b="b"/>
              <a:pathLst>
                <a:path w="424094" h="424094">
                  <a:moveTo>
                    <a:pt x="0" y="0"/>
                  </a:moveTo>
                  <a:lnTo>
                    <a:pt x="424093" y="0"/>
                  </a:lnTo>
                  <a:lnTo>
                    <a:pt x="424093" y="424094"/>
                  </a:lnTo>
                  <a:lnTo>
                    <a:pt x="0" y="424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60377" y="2595922"/>
              <a:ext cx="424094" cy="424094"/>
            </a:xfrm>
            <a:custGeom>
              <a:avLst/>
              <a:gdLst/>
              <a:ahLst/>
              <a:cxnLst/>
              <a:rect l="l" t="t" r="r" b="b"/>
              <a:pathLst>
                <a:path w="424094" h="424094">
                  <a:moveTo>
                    <a:pt x="0" y="0"/>
                  </a:moveTo>
                  <a:lnTo>
                    <a:pt x="424093" y="0"/>
                  </a:lnTo>
                  <a:lnTo>
                    <a:pt x="424093" y="424093"/>
                  </a:lnTo>
                  <a:lnTo>
                    <a:pt x="0" y="42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60377" y="3664652"/>
              <a:ext cx="424094" cy="424094"/>
            </a:xfrm>
            <a:custGeom>
              <a:avLst/>
              <a:gdLst/>
              <a:ahLst/>
              <a:cxnLst/>
              <a:rect l="l" t="t" r="r" b="b"/>
              <a:pathLst>
                <a:path w="424094" h="424094">
                  <a:moveTo>
                    <a:pt x="0" y="0"/>
                  </a:moveTo>
                  <a:lnTo>
                    <a:pt x="424093" y="0"/>
                  </a:lnTo>
                  <a:lnTo>
                    <a:pt x="424093" y="424093"/>
                  </a:lnTo>
                  <a:lnTo>
                    <a:pt x="0" y="42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7925579" y="83234"/>
              <a:ext cx="3853514" cy="1103069"/>
            </a:xfrm>
            <a:custGeom>
              <a:avLst/>
              <a:gdLst/>
              <a:ahLst/>
              <a:cxnLst/>
              <a:rect l="l" t="t" r="r" b="b"/>
              <a:pathLst>
                <a:path w="3853514" h="1103069">
                  <a:moveTo>
                    <a:pt x="0" y="0"/>
                  </a:moveTo>
                  <a:lnTo>
                    <a:pt x="3853514" y="0"/>
                  </a:lnTo>
                  <a:lnTo>
                    <a:pt x="3853514" y="1103069"/>
                  </a:lnTo>
                  <a:lnTo>
                    <a:pt x="0" y="110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7371268" y="0"/>
              <a:ext cx="1080064" cy="1080064"/>
            </a:xfrm>
            <a:custGeom>
              <a:avLst/>
              <a:gdLst/>
              <a:ahLst/>
              <a:cxnLst/>
              <a:rect l="l" t="t" r="r" b="b"/>
              <a:pathLst>
                <a:path w="1080064" h="1080064">
                  <a:moveTo>
                    <a:pt x="0" y="0"/>
                  </a:moveTo>
                  <a:lnTo>
                    <a:pt x="1080064" y="0"/>
                  </a:lnTo>
                  <a:lnTo>
                    <a:pt x="1080064" y="1080064"/>
                  </a:lnTo>
                  <a:lnTo>
                    <a:pt x="0" y="1080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8147247" y="1490296"/>
              <a:ext cx="413496" cy="392304"/>
            </a:xfrm>
            <a:custGeom>
              <a:avLst/>
              <a:gdLst/>
              <a:ahLst/>
              <a:cxnLst/>
              <a:rect l="l" t="t" r="r" b="b"/>
              <a:pathLst>
                <a:path w="413496" h="392304">
                  <a:moveTo>
                    <a:pt x="0" y="0"/>
                  </a:moveTo>
                  <a:lnTo>
                    <a:pt x="413496" y="0"/>
                  </a:lnTo>
                  <a:lnTo>
                    <a:pt x="413496" y="392304"/>
                  </a:lnTo>
                  <a:lnTo>
                    <a:pt x="0" y="392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8147247" y="3152832"/>
              <a:ext cx="413496" cy="392304"/>
            </a:xfrm>
            <a:custGeom>
              <a:avLst/>
              <a:gdLst/>
              <a:ahLst/>
              <a:cxnLst/>
              <a:rect l="l" t="t" r="r" b="b"/>
              <a:pathLst>
                <a:path w="413496" h="392304">
                  <a:moveTo>
                    <a:pt x="0" y="0"/>
                  </a:moveTo>
                  <a:lnTo>
                    <a:pt x="413496" y="0"/>
                  </a:lnTo>
                  <a:lnTo>
                    <a:pt x="413496" y="392304"/>
                  </a:lnTo>
                  <a:lnTo>
                    <a:pt x="0" y="392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138515" y="352427"/>
              <a:ext cx="3413437" cy="615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51"/>
                </a:lnSpc>
              </a:pPr>
              <a:r>
                <a:rPr lang="en-US" sz="1582" b="1">
                  <a:solidFill>
                    <a:srgbClr val="000000"/>
                  </a:solidFill>
                  <a:latin typeface="Chulabhorn Likit Text Bold"/>
                  <a:ea typeface="Chulabhorn Likit Text Bold"/>
                  <a:cs typeface="Chulabhorn Likit Text Bold"/>
                  <a:sym typeface="Chulabhorn Likit Text Bold"/>
                </a:rPr>
                <a:t>การส่งเสริมให้มีการบริหาร</a:t>
              </a:r>
            </a:p>
            <a:p>
              <a:pPr algn="just">
                <a:lnSpc>
                  <a:spcPts val="1851"/>
                </a:lnSpc>
              </a:pPr>
              <a:r>
                <a:rPr lang="en-US" sz="1582" b="1">
                  <a:solidFill>
                    <a:srgbClr val="000000"/>
                  </a:solidFill>
                  <a:latin typeface="Chulabhorn Likit Text Bold"/>
                  <a:ea typeface="Chulabhorn Likit Text Bold"/>
                  <a:cs typeface="Chulabhorn Likit Text Bold"/>
                  <a:sym typeface="Chulabhorn Likit Text Bold"/>
                </a:rPr>
                <a:t>จัดการตามหลักธรรมาภิบาล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17268" y="1501081"/>
              <a:ext cx="3150256" cy="8888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20"/>
                </a:lnSpc>
              </a:pPr>
              <a:r>
                <a:rPr lang="en-US" sz="1300" b="1">
                  <a:solidFill>
                    <a:srgbClr val="000000"/>
                  </a:solidFill>
                  <a:latin typeface="Chulabhorn Likit Text Bold"/>
                  <a:ea typeface="Chulabhorn Likit Text Bold"/>
                  <a:cs typeface="Chulabhorn Likit Text Bold"/>
                  <a:sym typeface="Chulabhorn Likit Text Bold"/>
                </a:rPr>
                <a:t>ปรับปรุงแนวทางการดำเนินงาน</a:t>
              </a:r>
            </a:p>
            <a:p>
              <a:pPr marL="0" lvl="0" indent="0" algn="l">
                <a:lnSpc>
                  <a:spcPts val="1820"/>
                </a:lnSpc>
                <a:spcBef>
                  <a:spcPct val="0"/>
                </a:spcBef>
              </a:pPr>
              <a:r>
                <a:rPr lang="en-US" sz="1300" b="1">
                  <a:solidFill>
                    <a:srgbClr val="000000"/>
                  </a:solidFill>
                  <a:latin typeface="Chulabhorn Likit Text Bold"/>
                  <a:ea typeface="Chulabhorn Likit Text Bold"/>
                  <a:cs typeface="Chulabhorn Likit Text Bold"/>
                  <a:sym typeface="Chulabhorn Likit Text Bold"/>
                </a:rPr>
                <a:t>โครงการ กข.คจ.</a:t>
              </a:r>
              <a:r>
                <a:rPr lang="en-US" sz="1300">
                  <a:solidFill>
                    <a:srgbClr val="000000"/>
                  </a:solidFill>
                  <a:latin typeface="Chulabhorn Likit Text"/>
                  <a:ea typeface="Chulabhorn Likit Text"/>
                  <a:cs typeface="Chulabhorn Likit Text"/>
                  <a:sym typeface="Chulabhorn Likit Text"/>
                </a:rPr>
                <a:t> :</a:t>
              </a:r>
              <a:r>
                <a:rPr lang="en-US" sz="1300" b="1">
                  <a:solidFill>
                    <a:srgbClr val="000000"/>
                  </a:solidFill>
                  <a:latin typeface="Chulabhorn Likit Text Bold"/>
                  <a:ea typeface="Chulabhorn Likit Text Bold"/>
                  <a:cs typeface="Chulabhorn Likit Text Bold"/>
                  <a:sym typeface="Chulabhorn Likit Text Bold"/>
                </a:rPr>
                <a:t> </a:t>
              </a:r>
              <a:r>
                <a:rPr lang="en-US" sz="1300">
                  <a:solidFill>
                    <a:srgbClr val="000000"/>
                  </a:solidFill>
                  <a:latin typeface="Chulabhorn Likit Text"/>
                  <a:ea typeface="Chulabhorn Likit Text"/>
                  <a:cs typeface="Chulabhorn Likit Text"/>
                  <a:sym typeface="Chulabhorn Likit Text"/>
                </a:rPr>
                <a:t>ให้สอดคล้องกับสถานการณ์ปัจจุบัน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17268" y="2612437"/>
              <a:ext cx="3150256" cy="1190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20"/>
                </a:lnSpc>
              </a:pPr>
              <a:r>
                <a:rPr lang="en-US" sz="1300" b="1">
                  <a:solidFill>
                    <a:srgbClr val="000000"/>
                  </a:solidFill>
                  <a:latin typeface="Chulabhorn Likit Text Bold"/>
                  <a:ea typeface="Chulabhorn Likit Text Bold"/>
                  <a:cs typeface="Chulabhorn Likit Text Bold"/>
                  <a:sym typeface="Chulabhorn Likit Text Bold"/>
                </a:rPr>
                <a:t>กำหนดมาตรการเชิงรุก</a:t>
              </a:r>
              <a:r>
                <a:rPr lang="en-US" sz="1300">
                  <a:solidFill>
                    <a:srgbClr val="000000"/>
                  </a:solidFill>
                  <a:latin typeface="Chulabhorn Likit Text"/>
                  <a:ea typeface="Chulabhorn Likit Text"/>
                  <a:cs typeface="Chulabhorn Likit Text"/>
                  <a:sym typeface="Chulabhorn Likit Text"/>
                </a:rPr>
                <a:t> :</a:t>
              </a:r>
              <a:r>
                <a:rPr lang="en-US" sz="1300" b="1">
                  <a:solidFill>
                    <a:srgbClr val="000000"/>
                  </a:solidFill>
                  <a:latin typeface="Chulabhorn Likit Text Bold"/>
                  <a:ea typeface="Chulabhorn Likit Text Bold"/>
                  <a:cs typeface="Chulabhorn Likit Text Bold"/>
                  <a:sym typeface="Chulabhorn Likit Text Bold"/>
                </a:rPr>
                <a:t> </a:t>
              </a:r>
              <a:r>
                <a:rPr lang="en-US" sz="1300">
                  <a:solidFill>
                    <a:srgbClr val="000000"/>
                  </a:solidFill>
                  <a:latin typeface="Chulabhorn Likit Text"/>
                  <a:ea typeface="Chulabhorn Likit Text"/>
                  <a:cs typeface="Chulabhorn Likit Text"/>
                  <a:sym typeface="Chulabhorn Likit Text"/>
                </a:rPr>
                <a:t>เพื่อไม่ให้เกิดปัญหาความเสียหายเกี่ยวกับเงินทุนโครงการ กข.คจ.</a:t>
              </a:r>
            </a:p>
            <a:p>
              <a:pPr marL="0" lvl="0" indent="0" algn="l">
                <a:lnSpc>
                  <a:spcPts val="1820"/>
                </a:lnSpc>
                <a:spcBef>
                  <a:spcPct val="0"/>
                </a:spcBef>
              </a:pPr>
              <a:endParaRPr lang="en-US" sz="1300">
                <a:solidFill>
                  <a:srgbClr val="000000"/>
                </a:solidFill>
                <a:latin typeface="Chulabhorn Likit Text"/>
                <a:ea typeface="Chulabhorn Likit Text"/>
                <a:cs typeface="Chulabhorn Likit Text"/>
                <a:sym typeface="Chulabhorn Likit Text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17268" y="3769409"/>
              <a:ext cx="3435841" cy="2094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20"/>
                </a:lnSpc>
              </a:pPr>
              <a:r>
                <a:rPr lang="en-US" sz="1300" b="1">
                  <a:solidFill>
                    <a:srgbClr val="000000"/>
                  </a:solidFill>
                  <a:latin typeface="Chulabhorn Likit Text Bold"/>
                  <a:ea typeface="Chulabhorn Likit Text Bold"/>
                  <a:cs typeface="Chulabhorn Likit Text Bold"/>
                  <a:sym typeface="Chulabhorn Likit Text Bold"/>
                </a:rPr>
                <a:t>พัฒนากลไกการขับเคลื่อนโครงการ กข.คจ.</a:t>
              </a:r>
              <a:r>
                <a:rPr lang="en-US" sz="1300">
                  <a:solidFill>
                    <a:srgbClr val="000000"/>
                  </a:solidFill>
                  <a:latin typeface="Chulabhorn Likit Text"/>
                  <a:ea typeface="Chulabhorn Likit Text"/>
                  <a:cs typeface="Chulabhorn Likit Text"/>
                  <a:sym typeface="Chulabhorn Likit Text"/>
                </a:rPr>
                <a:t> :</a:t>
              </a:r>
              <a:r>
                <a:rPr lang="en-US" sz="1300" b="1">
                  <a:solidFill>
                    <a:srgbClr val="000000"/>
                  </a:solidFill>
                  <a:latin typeface="Chulabhorn Likit Text Bold"/>
                  <a:ea typeface="Chulabhorn Likit Text Bold"/>
                  <a:cs typeface="Chulabhorn Likit Text Bold"/>
                  <a:sym typeface="Chulabhorn Likit Text Bold"/>
                </a:rPr>
                <a:t> </a:t>
              </a:r>
              <a:r>
                <a:rPr lang="en-US" sz="1300">
                  <a:solidFill>
                    <a:srgbClr val="000000"/>
                  </a:solidFill>
                  <a:latin typeface="Chulabhorn Likit Text"/>
                  <a:ea typeface="Chulabhorn Likit Text"/>
                  <a:cs typeface="Chulabhorn Likit Text"/>
                  <a:sym typeface="Chulabhorn Likit Text"/>
                </a:rPr>
                <a:t>พัฒนาศักยภาพเจ้าหน้าที่</a:t>
              </a:r>
            </a:p>
            <a:p>
              <a:pPr algn="l">
                <a:lnSpc>
                  <a:spcPts val="1820"/>
                </a:lnSpc>
              </a:pPr>
              <a:r>
                <a:rPr lang="en-US" sz="1300">
                  <a:solidFill>
                    <a:srgbClr val="000000"/>
                  </a:solidFill>
                  <a:latin typeface="Chulabhorn Likit Text"/>
                  <a:ea typeface="Chulabhorn Likit Text"/>
                  <a:cs typeface="Chulabhorn Likit Text"/>
                  <a:sym typeface="Chulabhorn Likit Text"/>
                </a:rPr>
                <a:t>และคณะกรรมการ กข.คจ. หมู่บ้าน</a:t>
              </a:r>
            </a:p>
            <a:p>
              <a:pPr algn="l">
                <a:lnSpc>
                  <a:spcPts val="1820"/>
                </a:lnSpc>
              </a:pPr>
              <a:r>
                <a:rPr lang="en-US" sz="1300">
                  <a:solidFill>
                    <a:srgbClr val="000000"/>
                  </a:solidFill>
                  <a:latin typeface="Chulabhorn Likit Text"/>
                  <a:ea typeface="Chulabhorn Likit Text"/>
                  <a:cs typeface="Chulabhorn Likit Text"/>
                  <a:sym typeface="Chulabhorn Likit Text"/>
                </a:rPr>
                <a:t>ให้มีการบริหารจัดการโครงการ กข.คจ.</a:t>
              </a:r>
            </a:p>
            <a:p>
              <a:pPr algn="l">
                <a:lnSpc>
                  <a:spcPts val="1820"/>
                </a:lnSpc>
              </a:pPr>
              <a:r>
                <a:rPr lang="en-US" sz="1300">
                  <a:solidFill>
                    <a:srgbClr val="000000"/>
                  </a:solidFill>
                  <a:latin typeface="Chulabhorn Likit Text"/>
                  <a:ea typeface="Chulabhorn Likit Text"/>
                  <a:cs typeface="Chulabhorn Likit Text"/>
                  <a:sym typeface="Chulabhorn Likit Text"/>
                </a:rPr>
                <a:t>ตามหลักธรรมาภิบาล</a:t>
              </a:r>
            </a:p>
            <a:p>
              <a:pPr algn="l">
                <a:lnSpc>
                  <a:spcPts val="1820"/>
                </a:lnSpc>
              </a:pPr>
              <a:endParaRPr lang="en-US" sz="1300">
                <a:solidFill>
                  <a:srgbClr val="000000"/>
                </a:solidFill>
                <a:latin typeface="Chulabhorn Likit Text"/>
                <a:ea typeface="Chulabhorn Likit Text"/>
                <a:cs typeface="Chulabhorn Likit Text"/>
                <a:sym typeface="Chulabhorn Likit Text"/>
              </a:endParaRPr>
            </a:p>
            <a:p>
              <a:pPr marL="0" lvl="0" indent="0" algn="l">
                <a:lnSpc>
                  <a:spcPts val="1820"/>
                </a:lnSpc>
                <a:spcBef>
                  <a:spcPct val="0"/>
                </a:spcBef>
              </a:pPr>
              <a:endParaRPr lang="en-US" sz="1300">
                <a:solidFill>
                  <a:srgbClr val="000000"/>
                </a:solidFill>
                <a:latin typeface="Chulabhorn Likit Text"/>
                <a:ea typeface="Chulabhorn Likit Text"/>
                <a:cs typeface="Chulabhorn Likit Text"/>
                <a:sym typeface="Chulabhorn Likit Text"/>
              </a:endParaRP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8451332" y="259948"/>
              <a:ext cx="3413437" cy="615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51"/>
                </a:lnSpc>
              </a:pPr>
              <a:r>
                <a:rPr lang="en-US" sz="1582" b="1">
                  <a:solidFill>
                    <a:srgbClr val="000000"/>
                  </a:solidFill>
                  <a:latin typeface="Chulabhorn Likit Text Bold"/>
                  <a:ea typeface="Chulabhorn Likit Text Bold"/>
                  <a:cs typeface="Chulabhorn Likit Text Bold"/>
                  <a:sym typeface="Chulabhorn Likit Text Bold"/>
                </a:rPr>
                <a:t>การส่งเสริมเข้าถึงแหล่งทุนและพัฒนาอาชีพ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8689970" y="1471246"/>
              <a:ext cx="3564355" cy="1868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99"/>
                </a:lnSpc>
              </a:pPr>
              <a:r>
                <a:rPr lang="en-US" sz="1356" b="1">
                  <a:solidFill>
                    <a:srgbClr val="000000"/>
                  </a:solidFill>
                  <a:latin typeface="Chulabhorn Likit Text Bold"/>
                  <a:ea typeface="Chulabhorn Likit Text Bold"/>
                  <a:cs typeface="Chulabhorn Likit Text Bold"/>
                  <a:sym typeface="Chulabhorn Likit Text Bold"/>
                </a:rPr>
                <a:t>ส่งเสริมการเข้าถึงแหล่งทุนในการประกอบอาชีพ</a:t>
              </a:r>
              <a:r>
                <a:rPr lang="en-US" sz="1356">
                  <a:solidFill>
                    <a:srgbClr val="000000"/>
                  </a:solidFill>
                  <a:latin typeface="Chulabhorn Likit Text"/>
                  <a:ea typeface="Chulabhorn Likit Text"/>
                  <a:cs typeface="Chulabhorn Likit Text"/>
                  <a:sym typeface="Chulabhorn Likit Text"/>
                </a:rPr>
                <a:t> :</a:t>
              </a:r>
              <a:r>
                <a:rPr lang="en-US" sz="1356" b="1">
                  <a:solidFill>
                    <a:srgbClr val="000000"/>
                  </a:solidFill>
                  <a:latin typeface="Chulabhorn Likit Text Bold"/>
                  <a:ea typeface="Chulabhorn Likit Text Bold"/>
                  <a:cs typeface="Chulabhorn Likit Text Bold"/>
                  <a:sym typeface="Chulabhorn Likit Text Bold"/>
                </a:rPr>
                <a:t> </a:t>
              </a:r>
              <a:r>
                <a:rPr lang="en-US" sz="1356">
                  <a:solidFill>
                    <a:srgbClr val="000000"/>
                  </a:solidFill>
                  <a:latin typeface="Chulabhorn Likit Text"/>
                  <a:ea typeface="Chulabhorn Likit Text"/>
                  <a:cs typeface="Chulabhorn Likit Text"/>
                  <a:sym typeface="Chulabhorn Likit Text"/>
                </a:rPr>
                <a:t>โครงการ กข.คจ. </a:t>
              </a:r>
            </a:p>
            <a:p>
              <a:pPr algn="l">
                <a:lnSpc>
                  <a:spcPts val="1899"/>
                </a:lnSpc>
              </a:pPr>
              <a:r>
                <a:rPr lang="en-US" sz="1356">
                  <a:solidFill>
                    <a:srgbClr val="000000"/>
                  </a:solidFill>
                  <a:latin typeface="Chulabhorn Likit Text"/>
                  <a:ea typeface="Chulabhorn Likit Text"/>
                  <a:cs typeface="Chulabhorn Likit Text"/>
                  <a:sym typeface="Chulabhorn Likit Text"/>
                </a:rPr>
                <a:t>เป็นแหล่งเงินทุนในการประกอบอาชีพสำหรับผู้มีรายได้น้อย เพื่อพัฒนาคุณภาพชีวิต</a:t>
              </a:r>
            </a:p>
            <a:p>
              <a:pPr marL="0" lvl="0" indent="0" algn="l">
                <a:lnSpc>
                  <a:spcPts val="1899"/>
                </a:lnSpc>
                <a:spcBef>
                  <a:spcPct val="0"/>
                </a:spcBef>
              </a:pPr>
              <a:endParaRPr lang="en-US" sz="1356">
                <a:solidFill>
                  <a:srgbClr val="000000"/>
                </a:solidFill>
                <a:latin typeface="Chulabhorn Likit Text"/>
                <a:ea typeface="Chulabhorn Likit Text"/>
                <a:cs typeface="Chulabhorn Likit Text"/>
                <a:sym typeface="Chulabhorn Likit Text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8689970" y="3234789"/>
              <a:ext cx="3378724" cy="1236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99"/>
                </a:lnSpc>
              </a:pPr>
              <a:r>
                <a:rPr lang="en-US" sz="1356" b="1">
                  <a:solidFill>
                    <a:srgbClr val="000000"/>
                  </a:solidFill>
                  <a:latin typeface="Chulabhorn Likit Text Bold"/>
                  <a:ea typeface="Chulabhorn Likit Text Bold"/>
                  <a:cs typeface="Chulabhorn Likit Text Bold"/>
                  <a:sym typeface="Chulabhorn Likit Text Bold"/>
                </a:rPr>
                <a:t>ส่งเสริมและพัฒนาอาชีพ</a:t>
              </a:r>
              <a:r>
                <a:rPr lang="en-US" sz="1356">
                  <a:solidFill>
                    <a:srgbClr val="000000"/>
                  </a:solidFill>
                  <a:latin typeface="Chulabhorn Likit Text"/>
                  <a:ea typeface="Chulabhorn Likit Text"/>
                  <a:cs typeface="Chulabhorn Likit Text"/>
                  <a:sym typeface="Chulabhorn Likit Text"/>
                </a:rPr>
                <a:t> : </a:t>
              </a:r>
            </a:p>
            <a:p>
              <a:pPr algn="l">
                <a:lnSpc>
                  <a:spcPts val="1899"/>
                </a:lnSpc>
              </a:pPr>
              <a:r>
                <a:rPr lang="en-US" sz="1356">
                  <a:solidFill>
                    <a:srgbClr val="000000"/>
                  </a:solidFill>
                  <a:latin typeface="Chulabhorn Likit Text"/>
                  <a:ea typeface="Chulabhorn Likit Text"/>
                  <a:cs typeface="Chulabhorn Likit Text"/>
                  <a:sym typeface="Chulabhorn Likit Text"/>
                </a:rPr>
                <a:t>พัฒนาศักยภาพครัวเรือนเป้าหมายให้มีทักษะอาชีพและมีรายได้เพิ่มขึ้น</a:t>
              </a:r>
            </a:p>
            <a:p>
              <a:pPr marL="0" lvl="0" indent="0" algn="l">
                <a:lnSpc>
                  <a:spcPts val="1899"/>
                </a:lnSpc>
                <a:spcBef>
                  <a:spcPct val="0"/>
                </a:spcBef>
              </a:pPr>
              <a:endParaRPr lang="en-US" sz="1356">
                <a:solidFill>
                  <a:srgbClr val="000000"/>
                </a:solidFill>
                <a:latin typeface="Chulabhorn Likit Text"/>
                <a:ea typeface="Chulabhorn Likit Text"/>
                <a:cs typeface="Chulabhorn Likit Text"/>
                <a:sym typeface="Chulabhorn Likit Text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336252" y="1587216"/>
            <a:ext cx="857149" cy="3312654"/>
            <a:chOff x="0" y="0"/>
            <a:chExt cx="1142866" cy="4416872"/>
          </a:xfrm>
        </p:grpSpPr>
        <p:sp>
          <p:nvSpPr>
            <p:cNvPr id="42" name="Freeform 42"/>
            <p:cNvSpPr/>
            <p:nvPr/>
          </p:nvSpPr>
          <p:spPr>
            <a:xfrm rot="5400000">
              <a:off x="-1637003" y="1637003"/>
              <a:ext cx="4416872" cy="1142866"/>
            </a:xfrm>
            <a:custGeom>
              <a:avLst/>
              <a:gdLst/>
              <a:ahLst/>
              <a:cxnLst/>
              <a:rect l="l" t="t" r="r" b="b"/>
              <a:pathLst>
                <a:path w="4416872" h="1142866">
                  <a:moveTo>
                    <a:pt x="0" y="0"/>
                  </a:moveTo>
                  <a:lnTo>
                    <a:pt x="4416872" y="0"/>
                  </a:lnTo>
                  <a:lnTo>
                    <a:pt x="4416872" y="1142866"/>
                  </a:lnTo>
                  <a:lnTo>
                    <a:pt x="0" y="1142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332017" y="1423034"/>
              <a:ext cx="459115" cy="403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5"/>
                </a:lnSpc>
              </a:pPr>
              <a:r>
                <a:rPr lang="en-US" sz="1818" b="1">
                  <a:solidFill>
                    <a:srgbClr val="FFFFFF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02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310775" y="2481294"/>
              <a:ext cx="480357" cy="403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5"/>
                </a:lnSpc>
              </a:pPr>
              <a:r>
                <a:rPr lang="en-US" sz="1818" b="1">
                  <a:solidFill>
                    <a:srgbClr val="FFFFFF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03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332017" y="3548819"/>
              <a:ext cx="532934" cy="403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5"/>
                </a:lnSpc>
              </a:pPr>
              <a:r>
                <a:rPr lang="en-US" sz="1818" b="1">
                  <a:solidFill>
                    <a:srgbClr val="FFFFFF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04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398481" y="370275"/>
              <a:ext cx="532934" cy="403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2"/>
                </a:lnSpc>
              </a:pPr>
              <a:r>
                <a:rPr lang="en-US" sz="1815" b="1">
                  <a:solidFill>
                    <a:srgbClr val="FFFFFF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01</a:t>
              </a:r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7314008" y="2499491"/>
            <a:ext cx="5299482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EA9A00"/>
                </a:solidFill>
                <a:latin typeface="Prompt Bold"/>
                <a:ea typeface="Prompt Bold"/>
                <a:cs typeface="Prompt Bold"/>
                <a:sym typeface="Prompt Bold"/>
              </a:rPr>
              <a:t>คณะกรรมการ กข.คจ. หมู่บ้าน</a:t>
            </a:r>
            <a:r>
              <a:rPr lang="en-US" sz="15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 เป็นผู้บริหารจัดการเงินทุน </a:t>
            </a:r>
          </a:p>
          <a:p>
            <a:pPr algn="l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เจ้าหน้าที่พัฒนาชุมชนเป็นผู้ส่งเสริม สนับสนุน ติดตาม ตรวจสอบ และกำกับดูแลการดำเนินงานโครงการ กข.คจ. ให้มีประสิทธิภาพ</a:t>
            </a:r>
          </a:p>
          <a:p>
            <a:pPr algn="l">
              <a:lnSpc>
                <a:spcPts val="2100"/>
              </a:lnSpc>
            </a:pPr>
            <a:endParaRPr lang="en-US" sz="1500">
              <a:solidFill>
                <a:srgbClr val="000000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7296990" y="1643442"/>
            <a:ext cx="4551301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EC3655"/>
                </a:solidFill>
                <a:latin typeface="Prompt Bold"/>
                <a:ea typeface="Prompt Bold"/>
                <a:cs typeface="Prompt Bold"/>
                <a:sym typeface="Prompt Bold"/>
              </a:rPr>
              <a:t>การมีส่วนร่วม</a:t>
            </a:r>
            <a:r>
              <a:rPr lang="en-US" sz="15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ขององค์กรประชาชน และประชาชนใน</a:t>
            </a:r>
          </a:p>
          <a:p>
            <a:pPr algn="l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หมู่บ้านเป้าหมาย ในการร่วมคิด ร่วมตัดสินใจ ร่วมปฏิบัติ ร่วมรับผิดชอบ และร่วมรับผลประโยชน์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296990" y="3448186"/>
            <a:ext cx="481573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1A8712"/>
                </a:solidFill>
                <a:latin typeface="Prompt Bold"/>
                <a:ea typeface="Prompt Bold"/>
                <a:cs typeface="Prompt Bold"/>
                <a:sym typeface="Prompt Bold"/>
              </a:rPr>
              <a:t>การใช้ข้อมูลครัวเรือนเป้าหมาย</a:t>
            </a:r>
            <a:r>
              <a:rPr lang="en-US" sz="15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 จากการจัดเก็บและตรวจสอบขององค์กรประชาชนในหมู่บ้าน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193401" y="1019175"/>
            <a:ext cx="3814962" cy="44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5"/>
              </a:lnSpc>
            </a:pPr>
            <a:r>
              <a:rPr lang="en-US" sz="2929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4 หลักการ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314008" y="4174838"/>
            <a:ext cx="455130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070C0"/>
                </a:solidFill>
                <a:latin typeface="Prompt Bold"/>
                <a:ea typeface="Prompt Bold"/>
                <a:cs typeface="Prompt Bold"/>
                <a:sym typeface="Prompt Bold"/>
              </a:rPr>
              <a:t>สนับสนุนเงินทุน</a:t>
            </a:r>
            <a:r>
              <a:rPr lang="en-US" sz="15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เพื่อประกอบอาชีพแก่ครัวเรือนเป้าหมาย หมู่บ้านละ 280,000 บาท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12463119" y="1832778"/>
            <a:ext cx="5674511" cy="2768199"/>
            <a:chOff x="0" y="0"/>
            <a:chExt cx="7566014" cy="3690932"/>
          </a:xfrm>
        </p:grpSpPr>
        <p:sp>
          <p:nvSpPr>
            <p:cNvPr id="53" name="Freeform 53"/>
            <p:cNvSpPr/>
            <p:nvPr/>
          </p:nvSpPr>
          <p:spPr>
            <a:xfrm>
              <a:off x="0" y="1356458"/>
              <a:ext cx="1051797" cy="974227"/>
            </a:xfrm>
            <a:custGeom>
              <a:avLst/>
              <a:gdLst/>
              <a:ahLst/>
              <a:cxnLst/>
              <a:rect l="l" t="t" r="r" b="b"/>
              <a:pathLst>
                <a:path w="1051797" h="974227">
                  <a:moveTo>
                    <a:pt x="0" y="0"/>
                  </a:moveTo>
                  <a:lnTo>
                    <a:pt x="1051797" y="0"/>
                  </a:lnTo>
                  <a:lnTo>
                    <a:pt x="1051797" y="974227"/>
                  </a:lnTo>
                  <a:lnTo>
                    <a:pt x="0" y="974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0" y="0"/>
              <a:ext cx="1026402" cy="950705"/>
            </a:xfrm>
            <a:custGeom>
              <a:avLst/>
              <a:gdLst/>
              <a:ahLst/>
              <a:cxnLst/>
              <a:rect l="l" t="t" r="r" b="b"/>
              <a:pathLst>
                <a:path w="1026402" h="950705">
                  <a:moveTo>
                    <a:pt x="0" y="0"/>
                  </a:moveTo>
                  <a:lnTo>
                    <a:pt x="1026402" y="0"/>
                  </a:lnTo>
                  <a:lnTo>
                    <a:pt x="1026402" y="950705"/>
                  </a:lnTo>
                  <a:lnTo>
                    <a:pt x="0" y="950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22003" y="2737085"/>
              <a:ext cx="1029794" cy="953847"/>
            </a:xfrm>
            <a:custGeom>
              <a:avLst/>
              <a:gdLst/>
              <a:ahLst/>
              <a:cxnLst/>
              <a:rect l="l" t="t" r="r" b="b"/>
              <a:pathLst>
                <a:path w="1029794" h="953847">
                  <a:moveTo>
                    <a:pt x="0" y="0"/>
                  </a:moveTo>
                  <a:lnTo>
                    <a:pt x="1029794" y="0"/>
                  </a:lnTo>
                  <a:lnTo>
                    <a:pt x="1029794" y="953847"/>
                  </a:lnTo>
                  <a:lnTo>
                    <a:pt x="0" y="953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1179161" y="-24335"/>
              <a:ext cx="5685728" cy="1130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7"/>
                </a:lnSpc>
              </a:pPr>
              <a:r>
                <a:rPr lang="en-US" sz="1748">
                  <a:solidFill>
                    <a:srgbClr val="000000"/>
                  </a:solidFill>
                  <a:latin typeface="Prompt"/>
                  <a:ea typeface="Prompt"/>
                  <a:cs typeface="Prompt"/>
                  <a:sym typeface="Prompt"/>
                </a:rPr>
                <a:t>เพื่อให้ครัวเรือนเป้าหมายยืมเงินไปลงทุนประกอบอาชีพ หรือขยายกิจการอาชีพของตน</a:t>
              </a:r>
            </a:p>
            <a:p>
              <a:pPr algn="l">
                <a:lnSpc>
                  <a:spcPts val="2027"/>
                </a:lnSpc>
              </a:pPr>
              <a:endParaRPr lang="en-US" sz="1748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1204561" y="1298210"/>
              <a:ext cx="6361453" cy="15949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7"/>
                </a:lnSpc>
              </a:pPr>
              <a:r>
                <a:rPr lang="en-US" sz="1748">
                  <a:solidFill>
                    <a:srgbClr val="000000"/>
                  </a:solidFill>
                  <a:latin typeface="Prompt"/>
                  <a:ea typeface="Prompt"/>
                  <a:cs typeface="Prompt"/>
                  <a:sym typeface="Prompt"/>
                </a:rPr>
                <a:t>เพื่อแก้ไขปัญหาความยากจนของครัวเรือนเป้าหมายให้มีอาชีพ และมีรายได้เพิ่มขึ้นเกินกว่ารายได้เฉลี่ยต่อคนต่อปีตามเกณฑ์ความจำเป็นพื้นฐาน (จปฐ.) </a:t>
              </a:r>
            </a:p>
            <a:p>
              <a:pPr algn="l">
                <a:lnSpc>
                  <a:spcPts val="2447"/>
                </a:lnSpc>
              </a:pPr>
              <a:endParaRPr lang="en-US" sz="1748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1216897" y="2798451"/>
              <a:ext cx="5893913" cy="78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8"/>
                </a:lnSpc>
              </a:pPr>
              <a:r>
                <a:rPr lang="en-US" sz="1748">
                  <a:solidFill>
                    <a:srgbClr val="000000"/>
                  </a:solidFill>
                  <a:latin typeface="Prompt"/>
                  <a:ea typeface="Prompt"/>
                  <a:cs typeface="Prompt"/>
                  <a:sym typeface="Prompt"/>
                </a:rPr>
                <a:t>เพื่อยกระดับคุณภาพชีวิตของประชาชนในหมู่บ้านให้เกิดความร่มเย็นเป็นสุข</a:t>
              </a:r>
            </a:p>
          </p:txBody>
        </p:sp>
      </p:grpSp>
      <p:sp>
        <p:nvSpPr>
          <p:cNvPr id="59" name="TextBox 59"/>
          <p:cNvSpPr txBox="1"/>
          <p:nvPr/>
        </p:nvSpPr>
        <p:spPr>
          <a:xfrm>
            <a:off x="13497860" y="1067180"/>
            <a:ext cx="4049906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3 วัตถุประสงค์</a:t>
            </a:r>
          </a:p>
        </p:txBody>
      </p:sp>
      <p:grpSp>
        <p:nvGrpSpPr>
          <p:cNvPr id="60" name="Group 60"/>
          <p:cNvGrpSpPr/>
          <p:nvPr/>
        </p:nvGrpSpPr>
        <p:grpSpPr>
          <a:xfrm>
            <a:off x="572341" y="4490097"/>
            <a:ext cx="3904471" cy="4698388"/>
            <a:chOff x="0" y="0"/>
            <a:chExt cx="5205961" cy="6264518"/>
          </a:xfrm>
        </p:grpSpPr>
        <p:grpSp>
          <p:nvGrpSpPr>
            <p:cNvPr id="61" name="Group 61"/>
            <p:cNvGrpSpPr/>
            <p:nvPr/>
          </p:nvGrpSpPr>
          <p:grpSpPr>
            <a:xfrm>
              <a:off x="552633" y="5432971"/>
              <a:ext cx="3724580" cy="812370"/>
              <a:chOff x="0" y="0"/>
              <a:chExt cx="981435" cy="214061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981435" cy="214061"/>
              </a:xfrm>
              <a:custGeom>
                <a:avLst/>
                <a:gdLst/>
                <a:ahLst/>
                <a:cxnLst/>
                <a:rect l="l" t="t" r="r" b="b"/>
                <a:pathLst>
                  <a:path w="981435" h="214061">
                    <a:moveTo>
                      <a:pt x="104599" y="0"/>
                    </a:moveTo>
                    <a:lnTo>
                      <a:pt x="876836" y="0"/>
                    </a:lnTo>
                    <a:cubicBezTo>
                      <a:pt x="904578" y="0"/>
                      <a:pt x="931183" y="11020"/>
                      <a:pt x="950799" y="30636"/>
                    </a:cubicBezTo>
                    <a:cubicBezTo>
                      <a:pt x="970415" y="50253"/>
                      <a:pt x="981435" y="76858"/>
                      <a:pt x="981435" y="104599"/>
                    </a:cubicBezTo>
                    <a:lnTo>
                      <a:pt x="981435" y="109462"/>
                    </a:lnTo>
                    <a:cubicBezTo>
                      <a:pt x="981435" y="137203"/>
                      <a:pt x="970415" y="163809"/>
                      <a:pt x="950799" y="183425"/>
                    </a:cubicBezTo>
                    <a:cubicBezTo>
                      <a:pt x="931183" y="203041"/>
                      <a:pt x="904578" y="214061"/>
                      <a:pt x="876836" y="214061"/>
                    </a:cubicBezTo>
                    <a:lnTo>
                      <a:pt x="104599" y="214061"/>
                    </a:lnTo>
                    <a:cubicBezTo>
                      <a:pt x="76858" y="214061"/>
                      <a:pt x="50253" y="203041"/>
                      <a:pt x="30636" y="183425"/>
                    </a:cubicBezTo>
                    <a:cubicBezTo>
                      <a:pt x="11020" y="163809"/>
                      <a:pt x="0" y="137203"/>
                      <a:pt x="0" y="109462"/>
                    </a:cubicBezTo>
                    <a:lnTo>
                      <a:pt x="0" y="104599"/>
                    </a:lnTo>
                    <a:cubicBezTo>
                      <a:pt x="0" y="76858"/>
                      <a:pt x="11020" y="50253"/>
                      <a:pt x="30636" y="30636"/>
                    </a:cubicBezTo>
                    <a:cubicBezTo>
                      <a:pt x="50253" y="11020"/>
                      <a:pt x="76858" y="0"/>
                      <a:pt x="104599" y="0"/>
                    </a:cubicBezTo>
                    <a:close/>
                  </a:path>
                </a:pathLst>
              </a:custGeom>
              <a:solidFill>
                <a:srgbClr val="8DC63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0" y="-28575"/>
                <a:ext cx="981435" cy="2426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64" name="Group 64"/>
            <p:cNvGrpSpPr/>
            <p:nvPr/>
          </p:nvGrpSpPr>
          <p:grpSpPr>
            <a:xfrm>
              <a:off x="719609" y="83700"/>
              <a:ext cx="3084602" cy="627502"/>
              <a:chOff x="0" y="0"/>
              <a:chExt cx="812800" cy="165348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812800" cy="16534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65348">
                    <a:moveTo>
                      <a:pt x="82674" y="0"/>
                    </a:moveTo>
                    <a:lnTo>
                      <a:pt x="730126" y="0"/>
                    </a:lnTo>
                    <a:cubicBezTo>
                      <a:pt x="752052" y="0"/>
                      <a:pt x="773081" y="8710"/>
                      <a:pt x="788585" y="24215"/>
                    </a:cubicBezTo>
                    <a:cubicBezTo>
                      <a:pt x="804090" y="39719"/>
                      <a:pt x="812800" y="60748"/>
                      <a:pt x="812800" y="82674"/>
                    </a:cubicBezTo>
                    <a:lnTo>
                      <a:pt x="812800" y="82674"/>
                    </a:lnTo>
                    <a:cubicBezTo>
                      <a:pt x="812800" y="128334"/>
                      <a:pt x="775786" y="165348"/>
                      <a:pt x="730126" y="165348"/>
                    </a:cubicBezTo>
                    <a:lnTo>
                      <a:pt x="82674" y="165348"/>
                    </a:lnTo>
                    <a:cubicBezTo>
                      <a:pt x="60748" y="165348"/>
                      <a:pt x="39719" y="156638"/>
                      <a:pt x="24215" y="141134"/>
                    </a:cubicBezTo>
                    <a:cubicBezTo>
                      <a:pt x="8710" y="125629"/>
                      <a:pt x="0" y="104601"/>
                      <a:pt x="0" y="82674"/>
                    </a:cubicBezTo>
                    <a:lnTo>
                      <a:pt x="0" y="82674"/>
                    </a:lnTo>
                    <a:cubicBezTo>
                      <a:pt x="0" y="60748"/>
                      <a:pt x="8710" y="39719"/>
                      <a:pt x="24215" y="24215"/>
                    </a:cubicBezTo>
                    <a:cubicBezTo>
                      <a:pt x="39719" y="8710"/>
                      <a:pt x="60748" y="0"/>
                      <a:pt x="82674" y="0"/>
                    </a:cubicBezTo>
                    <a:close/>
                  </a:path>
                </a:pathLst>
              </a:custGeom>
              <a:solidFill>
                <a:srgbClr val="8DC63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-28575"/>
                <a:ext cx="812800" cy="1939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pic>
          <p:nvPicPr>
            <p:cNvPr id="67" name="Picture 67"/>
            <p:cNvPicPr>
              <a:picLocks noChangeAspect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>
            <a:xfrm>
              <a:off x="627674" y="0"/>
              <a:ext cx="778157" cy="862131"/>
            </a:xfrm>
            <a:prstGeom prst="rect">
              <a:avLst/>
            </a:prstGeom>
          </p:spPr>
        </p:pic>
        <p:grpSp>
          <p:nvGrpSpPr>
            <p:cNvPr id="68" name="Group 68"/>
            <p:cNvGrpSpPr/>
            <p:nvPr/>
          </p:nvGrpSpPr>
          <p:grpSpPr>
            <a:xfrm>
              <a:off x="627674" y="1198948"/>
              <a:ext cx="3724580" cy="812370"/>
              <a:chOff x="0" y="0"/>
              <a:chExt cx="981435" cy="214061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981435" cy="214061"/>
              </a:xfrm>
              <a:custGeom>
                <a:avLst/>
                <a:gdLst/>
                <a:ahLst/>
                <a:cxnLst/>
                <a:rect l="l" t="t" r="r" b="b"/>
                <a:pathLst>
                  <a:path w="981435" h="214061">
                    <a:moveTo>
                      <a:pt x="104599" y="0"/>
                    </a:moveTo>
                    <a:lnTo>
                      <a:pt x="876836" y="0"/>
                    </a:lnTo>
                    <a:cubicBezTo>
                      <a:pt x="904578" y="0"/>
                      <a:pt x="931183" y="11020"/>
                      <a:pt x="950799" y="30636"/>
                    </a:cubicBezTo>
                    <a:cubicBezTo>
                      <a:pt x="970415" y="50253"/>
                      <a:pt x="981435" y="76858"/>
                      <a:pt x="981435" y="104599"/>
                    </a:cubicBezTo>
                    <a:lnTo>
                      <a:pt x="981435" y="109462"/>
                    </a:lnTo>
                    <a:cubicBezTo>
                      <a:pt x="981435" y="137203"/>
                      <a:pt x="970415" y="163809"/>
                      <a:pt x="950799" y="183425"/>
                    </a:cubicBezTo>
                    <a:cubicBezTo>
                      <a:pt x="931183" y="203041"/>
                      <a:pt x="904578" y="214061"/>
                      <a:pt x="876836" y="214061"/>
                    </a:cubicBezTo>
                    <a:lnTo>
                      <a:pt x="104599" y="214061"/>
                    </a:lnTo>
                    <a:cubicBezTo>
                      <a:pt x="76858" y="214061"/>
                      <a:pt x="50253" y="203041"/>
                      <a:pt x="30636" y="183425"/>
                    </a:cubicBezTo>
                    <a:cubicBezTo>
                      <a:pt x="11020" y="163809"/>
                      <a:pt x="0" y="137203"/>
                      <a:pt x="0" y="109462"/>
                    </a:cubicBezTo>
                    <a:lnTo>
                      <a:pt x="0" y="104599"/>
                    </a:lnTo>
                    <a:cubicBezTo>
                      <a:pt x="0" y="76858"/>
                      <a:pt x="11020" y="50253"/>
                      <a:pt x="30636" y="30636"/>
                    </a:cubicBezTo>
                    <a:cubicBezTo>
                      <a:pt x="50253" y="11020"/>
                      <a:pt x="76858" y="0"/>
                      <a:pt x="104599" y="0"/>
                    </a:cubicBezTo>
                    <a:close/>
                  </a:path>
                </a:pathLst>
              </a:custGeom>
              <a:solidFill>
                <a:srgbClr val="8DC63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TextBox 70"/>
              <p:cNvSpPr txBox="1"/>
              <p:nvPr/>
            </p:nvSpPr>
            <p:spPr>
              <a:xfrm>
                <a:off x="0" y="-28575"/>
                <a:ext cx="981435" cy="2426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71" name="Freeform 71"/>
            <p:cNvSpPr/>
            <p:nvPr/>
          </p:nvSpPr>
          <p:spPr>
            <a:xfrm>
              <a:off x="88512" y="1108266"/>
              <a:ext cx="928240" cy="875921"/>
            </a:xfrm>
            <a:custGeom>
              <a:avLst/>
              <a:gdLst/>
              <a:ahLst/>
              <a:cxnLst/>
              <a:rect l="l" t="t" r="r" b="b"/>
              <a:pathLst>
                <a:path w="928240" h="875921">
                  <a:moveTo>
                    <a:pt x="0" y="0"/>
                  </a:moveTo>
                  <a:lnTo>
                    <a:pt x="928241" y="0"/>
                  </a:lnTo>
                  <a:lnTo>
                    <a:pt x="928241" y="875922"/>
                  </a:lnTo>
                  <a:lnTo>
                    <a:pt x="0" y="875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2"/>
            <p:cNvGrpSpPr/>
            <p:nvPr/>
          </p:nvGrpSpPr>
          <p:grpSpPr>
            <a:xfrm>
              <a:off x="552633" y="2257454"/>
              <a:ext cx="3724580" cy="812370"/>
              <a:chOff x="0" y="0"/>
              <a:chExt cx="981435" cy="214061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981435" cy="214061"/>
              </a:xfrm>
              <a:custGeom>
                <a:avLst/>
                <a:gdLst/>
                <a:ahLst/>
                <a:cxnLst/>
                <a:rect l="l" t="t" r="r" b="b"/>
                <a:pathLst>
                  <a:path w="981435" h="214061">
                    <a:moveTo>
                      <a:pt x="104599" y="0"/>
                    </a:moveTo>
                    <a:lnTo>
                      <a:pt x="876836" y="0"/>
                    </a:lnTo>
                    <a:cubicBezTo>
                      <a:pt x="904578" y="0"/>
                      <a:pt x="931183" y="11020"/>
                      <a:pt x="950799" y="30636"/>
                    </a:cubicBezTo>
                    <a:cubicBezTo>
                      <a:pt x="970415" y="50253"/>
                      <a:pt x="981435" y="76858"/>
                      <a:pt x="981435" y="104599"/>
                    </a:cubicBezTo>
                    <a:lnTo>
                      <a:pt x="981435" y="109462"/>
                    </a:lnTo>
                    <a:cubicBezTo>
                      <a:pt x="981435" y="137203"/>
                      <a:pt x="970415" y="163809"/>
                      <a:pt x="950799" y="183425"/>
                    </a:cubicBezTo>
                    <a:cubicBezTo>
                      <a:pt x="931183" y="203041"/>
                      <a:pt x="904578" y="214061"/>
                      <a:pt x="876836" y="214061"/>
                    </a:cubicBezTo>
                    <a:lnTo>
                      <a:pt x="104599" y="214061"/>
                    </a:lnTo>
                    <a:cubicBezTo>
                      <a:pt x="76858" y="214061"/>
                      <a:pt x="50253" y="203041"/>
                      <a:pt x="30636" y="183425"/>
                    </a:cubicBezTo>
                    <a:cubicBezTo>
                      <a:pt x="11020" y="163809"/>
                      <a:pt x="0" y="137203"/>
                      <a:pt x="0" y="109462"/>
                    </a:cubicBezTo>
                    <a:lnTo>
                      <a:pt x="0" y="104599"/>
                    </a:lnTo>
                    <a:cubicBezTo>
                      <a:pt x="0" y="76858"/>
                      <a:pt x="11020" y="50253"/>
                      <a:pt x="30636" y="30636"/>
                    </a:cubicBezTo>
                    <a:cubicBezTo>
                      <a:pt x="50253" y="11020"/>
                      <a:pt x="76858" y="0"/>
                      <a:pt x="104599" y="0"/>
                    </a:cubicBezTo>
                    <a:close/>
                  </a:path>
                </a:pathLst>
              </a:custGeom>
              <a:solidFill>
                <a:srgbClr val="8DC63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TextBox 74"/>
              <p:cNvSpPr txBox="1"/>
              <p:nvPr/>
            </p:nvSpPr>
            <p:spPr>
              <a:xfrm>
                <a:off x="0" y="-28575"/>
                <a:ext cx="981435" cy="2426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>
              <a:off x="552633" y="3315959"/>
              <a:ext cx="3724580" cy="812370"/>
              <a:chOff x="0" y="0"/>
              <a:chExt cx="981435" cy="214061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981435" cy="214061"/>
              </a:xfrm>
              <a:custGeom>
                <a:avLst/>
                <a:gdLst/>
                <a:ahLst/>
                <a:cxnLst/>
                <a:rect l="l" t="t" r="r" b="b"/>
                <a:pathLst>
                  <a:path w="981435" h="214061">
                    <a:moveTo>
                      <a:pt x="104599" y="0"/>
                    </a:moveTo>
                    <a:lnTo>
                      <a:pt x="876836" y="0"/>
                    </a:lnTo>
                    <a:cubicBezTo>
                      <a:pt x="904578" y="0"/>
                      <a:pt x="931183" y="11020"/>
                      <a:pt x="950799" y="30636"/>
                    </a:cubicBezTo>
                    <a:cubicBezTo>
                      <a:pt x="970415" y="50253"/>
                      <a:pt x="981435" y="76858"/>
                      <a:pt x="981435" y="104599"/>
                    </a:cubicBezTo>
                    <a:lnTo>
                      <a:pt x="981435" y="109462"/>
                    </a:lnTo>
                    <a:cubicBezTo>
                      <a:pt x="981435" y="137203"/>
                      <a:pt x="970415" y="163809"/>
                      <a:pt x="950799" y="183425"/>
                    </a:cubicBezTo>
                    <a:cubicBezTo>
                      <a:pt x="931183" y="203041"/>
                      <a:pt x="904578" y="214061"/>
                      <a:pt x="876836" y="214061"/>
                    </a:cubicBezTo>
                    <a:lnTo>
                      <a:pt x="104599" y="214061"/>
                    </a:lnTo>
                    <a:cubicBezTo>
                      <a:pt x="76858" y="214061"/>
                      <a:pt x="50253" y="203041"/>
                      <a:pt x="30636" y="183425"/>
                    </a:cubicBezTo>
                    <a:cubicBezTo>
                      <a:pt x="11020" y="163809"/>
                      <a:pt x="0" y="137203"/>
                      <a:pt x="0" y="109462"/>
                    </a:cubicBezTo>
                    <a:lnTo>
                      <a:pt x="0" y="104599"/>
                    </a:lnTo>
                    <a:cubicBezTo>
                      <a:pt x="0" y="76858"/>
                      <a:pt x="11020" y="50253"/>
                      <a:pt x="30636" y="30636"/>
                    </a:cubicBezTo>
                    <a:cubicBezTo>
                      <a:pt x="50253" y="11020"/>
                      <a:pt x="76858" y="0"/>
                      <a:pt x="104599" y="0"/>
                    </a:cubicBezTo>
                    <a:close/>
                  </a:path>
                </a:pathLst>
              </a:custGeom>
              <a:solidFill>
                <a:srgbClr val="8DC63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TextBox 77"/>
              <p:cNvSpPr txBox="1"/>
              <p:nvPr/>
            </p:nvSpPr>
            <p:spPr>
              <a:xfrm>
                <a:off x="0" y="-28575"/>
                <a:ext cx="981435" cy="2426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78" name="Group 78"/>
            <p:cNvGrpSpPr/>
            <p:nvPr/>
          </p:nvGrpSpPr>
          <p:grpSpPr>
            <a:xfrm>
              <a:off x="552633" y="4374465"/>
              <a:ext cx="3724580" cy="812370"/>
              <a:chOff x="0" y="0"/>
              <a:chExt cx="981435" cy="214061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981435" cy="214061"/>
              </a:xfrm>
              <a:custGeom>
                <a:avLst/>
                <a:gdLst/>
                <a:ahLst/>
                <a:cxnLst/>
                <a:rect l="l" t="t" r="r" b="b"/>
                <a:pathLst>
                  <a:path w="981435" h="214061">
                    <a:moveTo>
                      <a:pt x="104599" y="0"/>
                    </a:moveTo>
                    <a:lnTo>
                      <a:pt x="876836" y="0"/>
                    </a:lnTo>
                    <a:cubicBezTo>
                      <a:pt x="904578" y="0"/>
                      <a:pt x="931183" y="11020"/>
                      <a:pt x="950799" y="30636"/>
                    </a:cubicBezTo>
                    <a:cubicBezTo>
                      <a:pt x="970415" y="50253"/>
                      <a:pt x="981435" y="76858"/>
                      <a:pt x="981435" y="104599"/>
                    </a:cubicBezTo>
                    <a:lnTo>
                      <a:pt x="981435" y="109462"/>
                    </a:lnTo>
                    <a:cubicBezTo>
                      <a:pt x="981435" y="137203"/>
                      <a:pt x="970415" y="163809"/>
                      <a:pt x="950799" y="183425"/>
                    </a:cubicBezTo>
                    <a:cubicBezTo>
                      <a:pt x="931183" y="203041"/>
                      <a:pt x="904578" y="214061"/>
                      <a:pt x="876836" y="214061"/>
                    </a:cubicBezTo>
                    <a:lnTo>
                      <a:pt x="104599" y="214061"/>
                    </a:lnTo>
                    <a:cubicBezTo>
                      <a:pt x="76858" y="214061"/>
                      <a:pt x="50253" y="203041"/>
                      <a:pt x="30636" y="183425"/>
                    </a:cubicBezTo>
                    <a:cubicBezTo>
                      <a:pt x="11020" y="163809"/>
                      <a:pt x="0" y="137203"/>
                      <a:pt x="0" y="109462"/>
                    </a:cubicBezTo>
                    <a:lnTo>
                      <a:pt x="0" y="104599"/>
                    </a:lnTo>
                    <a:cubicBezTo>
                      <a:pt x="0" y="76858"/>
                      <a:pt x="11020" y="50253"/>
                      <a:pt x="30636" y="30636"/>
                    </a:cubicBezTo>
                    <a:cubicBezTo>
                      <a:pt x="50253" y="11020"/>
                      <a:pt x="76858" y="0"/>
                      <a:pt x="104599" y="0"/>
                    </a:cubicBezTo>
                    <a:close/>
                  </a:path>
                </a:pathLst>
              </a:custGeom>
              <a:solidFill>
                <a:srgbClr val="8DC63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TextBox 80"/>
              <p:cNvSpPr txBox="1"/>
              <p:nvPr/>
            </p:nvSpPr>
            <p:spPr>
              <a:xfrm>
                <a:off x="0" y="-28575"/>
                <a:ext cx="981435" cy="2426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81" name="Freeform 81"/>
            <p:cNvSpPr/>
            <p:nvPr/>
          </p:nvSpPr>
          <p:spPr>
            <a:xfrm>
              <a:off x="0" y="2243889"/>
              <a:ext cx="1105265" cy="812370"/>
            </a:xfrm>
            <a:custGeom>
              <a:avLst/>
              <a:gdLst/>
              <a:ahLst/>
              <a:cxnLst/>
              <a:rect l="l" t="t" r="r" b="b"/>
              <a:pathLst>
                <a:path w="1105265" h="812370">
                  <a:moveTo>
                    <a:pt x="0" y="0"/>
                  </a:moveTo>
                  <a:lnTo>
                    <a:pt x="1105265" y="0"/>
                  </a:lnTo>
                  <a:lnTo>
                    <a:pt x="1105265" y="812369"/>
                  </a:lnTo>
                  <a:lnTo>
                    <a:pt x="0" y="8123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82"/>
            <p:cNvSpPr/>
            <p:nvPr/>
          </p:nvSpPr>
          <p:spPr>
            <a:xfrm>
              <a:off x="244778" y="3175588"/>
              <a:ext cx="615709" cy="952741"/>
            </a:xfrm>
            <a:custGeom>
              <a:avLst/>
              <a:gdLst/>
              <a:ahLst/>
              <a:cxnLst/>
              <a:rect l="l" t="t" r="r" b="b"/>
              <a:pathLst>
                <a:path w="615709" h="952741">
                  <a:moveTo>
                    <a:pt x="0" y="0"/>
                  </a:moveTo>
                  <a:lnTo>
                    <a:pt x="615709" y="0"/>
                  </a:lnTo>
                  <a:lnTo>
                    <a:pt x="615709" y="952741"/>
                  </a:lnTo>
                  <a:lnTo>
                    <a:pt x="0" y="952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83"/>
            <p:cNvSpPr/>
            <p:nvPr/>
          </p:nvSpPr>
          <p:spPr>
            <a:xfrm>
              <a:off x="128580" y="4361510"/>
              <a:ext cx="848106" cy="765415"/>
            </a:xfrm>
            <a:custGeom>
              <a:avLst/>
              <a:gdLst/>
              <a:ahLst/>
              <a:cxnLst/>
              <a:rect l="l" t="t" r="r" b="b"/>
              <a:pathLst>
                <a:path w="848106" h="765415">
                  <a:moveTo>
                    <a:pt x="0" y="0"/>
                  </a:moveTo>
                  <a:lnTo>
                    <a:pt x="848105" y="0"/>
                  </a:lnTo>
                  <a:lnTo>
                    <a:pt x="848105" y="765416"/>
                  </a:lnTo>
                  <a:lnTo>
                    <a:pt x="0" y="76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84"/>
            <p:cNvSpPr/>
            <p:nvPr/>
          </p:nvSpPr>
          <p:spPr>
            <a:xfrm>
              <a:off x="88512" y="5303425"/>
              <a:ext cx="999836" cy="961092"/>
            </a:xfrm>
            <a:custGeom>
              <a:avLst/>
              <a:gdLst/>
              <a:ahLst/>
              <a:cxnLst/>
              <a:rect l="l" t="t" r="r" b="b"/>
              <a:pathLst>
                <a:path w="999836" h="961092">
                  <a:moveTo>
                    <a:pt x="0" y="0"/>
                  </a:moveTo>
                  <a:lnTo>
                    <a:pt x="999836" y="0"/>
                  </a:lnTo>
                  <a:lnTo>
                    <a:pt x="999836" y="961093"/>
                  </a:lnTo>
                  <a:lnTo>
                    <a:pt x="0" y="961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1146013" y="2358424"/>
              <a:ext cx="4059949" cy="652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94584" lvl="1" indent="-147292" algn="l">
                <a:lnSpc>
                  <a:spcPts val="1910"/>
                </a:lnSpc>
                <a:buFont typeface="Arial"/>
                <a:buChar char="•"/>
              </a:pPr>
              <a:r>
                <a:rPr lang="en-US" sz="1364" b="1" i="1">
                  <a:solidFill>
                    <a:srgbClr val="715430"/>
                  </a:solidFill>
                  <a:latin typeface="Anantason Bold Italics"/>
                  <a:ea typeface="Anantason Bold Italics"/>
                  <a:cs typeface="Anantason Bold Italics"/>
                  <a:sym typeface="Anantason Bold Italics"/>
                </a:rPr>
                <a:t>จำนวนเงินทุน</a:t>
              </a:r>
            </a:p>
            <a:p>
              <a:pPr algn="l">
                <a:lnSpc>
                  <a:spcPts val="2195"/>
                </a:lnSpc>
              </a:pPr>
              <a:r>
                <a:rPr lang="en-US" sz="1568" b="1" i="1">
                  <a:solidFill>
                    <a:srgbClr val="715430"/>
                  </a:solidFill>
                  <a:latin typeface="Anantason Bold Italics"/>
                  <a:ea typeface="Anantason Bold Italics"/>
                  <a:cs typeface="Anantason Bold Italics"/>
                  <a:sym typeface="Anantason Bold Italics"/>
                </a:rPr>
                <a:t> 9,052,172,497.32 บาท</a:t>
              </a:r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964856" y="193622"/>
              <a:ext cx="2625198" cy="4367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2"/>
                </a:lnSpc>
              </a:pPr>
              <a:r>
                <a:rPr lang="en-US" sz="1994" b="1" i="1">
                  <a:solidFill>
                    <a:srgbClr val="715430"/>
                  </a:solidFill>
                  <a:latin typeface="Anantason Bold Italics"/>
                  <a:ea typeface="Anantason Bold Italics"/>
                  <a:cs typeface="Anantason Bold Italics"/>
                  <a:sym typeface="Anantason Bold Italics"/>
                </a:rPr>
                <a:t>ฐานข้อมูล</a:t>
              </a:r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1146013" y="1252526"/>
              <a:ext cx="3327901" cy="676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94584" lvl="1" indent="-147292" algn="l">
                <a:lnSpc>
                  <a:spcPts val="1910"/>
                </a:lnSpc>
                <a:buFont typeface="Arial"/>
                <a:buChar char="•"/>
              </a:pPr>
              <a:r>
                <a:rPr lang="en-US" sz="1364" b="1" i="1">
                  <a:solidFill>
                    <a:srgbClr val="715430"/>
                  </a:solidFill>
                  <a:latin typeface="Anantason Bold Italics"/>
                  <a:ea typeface="Anantason Bold Italics"/>
                  <a:cs typeface="Anantason Bold Italics"/>
                  <a:sym typeface="Anantason Bold Italics"/>
                </a:rPr>
                <a:t>จำนวนหมู่บ้าน </a:t>
              </a:r>
            </a:p>
            <a:p>
              <a:pPr algn="l">
                <a:lnSpc>
                  <a:spcPts val="2338"/>
                </a:lnSpc>
              </a:pPr>
              <a:r>
                <a:rPr lang="en-US" sz="1670" b="1" i="1">
                  <a:solidFill>
                    <a:srgbClr val="715430"/>
                  </a:solidFill>
                  <a:latin typeface="Anantason Bold Italics"/>
                  <a:ea typeface="Anantason Bold Italics"/>
                  <a:cs typeface="Anantason Bold Italics"/>
                  <a:sym typeface="Anantason Bold Italics"/>
                </a:rPr>
                <a:t>     29,226 หมู่บ้าน</a:t>
              </a:r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1223957" y="3457167"/>
              <a:ext cx="3327901" cy="55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06497" lvl="1" indent="-103249" algn="l">
                <a:lnSpc>
                  <a:spcPts val="1339"/>
                </a:lnSpc>
                <a:buFont typeface="Arial"/>
                <a:buChar char="•"/>
              </a:pPr>
              <a:r>
                <a:rPr lang="en-US" sz="956" b="1" i="1">
                  <a:solidFill>
                    <a:srgbClr val="715430"/>
                  </a:solidFill>
                  <a:latin typeface="Anantason Bold Italics"/>
                  <a:ea typeface="Anantason Bold Italics"/>
                  <a:cs typeface="Anantason Bold Italics"/>
                  <a:sym typeface="Anantason Bold Italics"/>
                </a:rPr>
                <a:t>จำนวนเงินทุนที่ครัวเรือนเป้าหมายยืม</a:t>
              </a:r>
            </a:p>
            <a:p>
              <a:pPr algn="l">
                <a:lnSpc>
                  <a:spcPts val="2195"/>
                </a:lnSpc>
              </a:pPr>
              <a:r>
                <a:rPr lang="en-US" sz="1568" b="1" i="1">
                  <a:solidFill>
                    <a:srgbClr val="715430"/>
                  </a:solidFill>
                  <a:latin typeface="Anantason Bold Italics"/>
                  <a:ea typeface="Anantason Bold Italics"/>
                  <a:cs typeface="Anantason Bold Italics"/>
                  <a:sym typeface="Anantason Bold Italics"/>
                </a:rPr>
                <a:t> 7,508,385,626.00 บาท</a:t>
              </a:r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1223957" y="4479545"/>
              <a:ext cx="3327901" cy="583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28519" lvl="1" indent="-114260" algn="l">
                <a:lnSpc>
                  <a:spcPts val="1481"/>
                </a:lnSpc>
                <a:buFont typeface="Arial"/>
                <a:buChar char="•"/>
              </a:pPr>
              <a:r>
                <a:rPr lang="en-US" sz="1058" b="1" i="1">
                  <a:solidFill>
                    <a:srgbClr val="715430"/>
                  </a:solidFill>
                  <a:latin typeface="Anantason Bold Italics"/>
                  <a:ea typeface="Anantason Bold Italics"/>
                  <a:cs typeface="Anantason Bold Italics"/>
                  <a:sym typeface="Anantason Bold Italics"/>
                </a:rPr>
                <a:t>จำนวนเงินทุนที่ฝากธนาคาร</a:t>
              </a:r>
            </a:p>
            <a:p>
              <a:pPr algn="l">
                <a:lnSpc>
                  <a:spcPts val="2195"/>
                </a:lnSpc>
              </a:pPr>
              <a:r>
                <a:rPr lang="en-US" sz="1568" b="1" i="1">
                  <a:solidFill>
                    <a:srgbClr val="715430"/>
                  </a:solidFill>
                  <a:latin typeface="Anantason Bold Italics"/>
                  <a:ea typeface="Anantason Bold Italics"/>
                  <a:cs typeface="Anantason Bold Italics"/>
                  <a:sym typeface="Anantason Bold Italics"/>
                </a:rPr>
                <a:t> 1,186,992,562.32 บาท</a:t>
              </a:r>
            </a:p>
          </p:txBody>
        </p:sp>
        <p:sp>
          <p:nvSpPr>
            <p:cNvPr id="90" name="TextBox 90"/>
            <p:cNvSpPr txBox="1"/>
            <p:nvPr/>
          </p:nvSpPr>
          <p:spPr>
            <a:xfrm>
              <a:off x="1223957" y="5543466"/>
              <a:ext cx="3327901" cy="583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28519" lvl="1" indent="-114260" algn="l">
                <a:lnSpc>
                  <a:spcPts val="1481"/>
                </a:lnSpc>
                <a:buFont typeface="Arial"/>
                <a:buChar char="•"/>
              </a:pPr>
              <a:r>
                <a:rPr lang="en-US" sz="1058" b="1" i="1">
                  <a:solidFill>
                    <a:srgbClr val="715430"/>
                  </a:solidFill>
                  <a:latin typeface="Anantason Bold Italics"/>
                  <a:ea typeface="Anantason Bold Italics"/>
                  <a:cs typeface="Anantason Bold Italics"/>
                  <a:sym typeface="Anantason Bold Italics"/>
                </a:rPr>
                <a:t>จำนวนครัวเรือนที่ได้รับเงินยืม</a:t>
              </a:r>
            </a:p>
            <a:p>
              <a:pPr algn="l">
                <a:lnSpc>
                  <a:spcPts val="2195"/>
                </a:lnSpc>
              </a:pPr>
              <a:r>
                <a:rPr lang="en-US" sz="1568" b="1" i="1">
                  <a:solidFill>
                    <a:srgbClr val="715430"/>
                  </a:solidFill>
                  <a:latin typeface="Anantason Bold Italics"/>
                  <a:ea typeface="Anantason Bold Italics"/>
                  <a:cs typeface="Anantason Bold Italics"/>
                  <a:sym typeface="Anantason Bold Italics"/>
                </a:rPr>
                <a:t>    952,226 ครัวเรือน</a:t>
              </a:r>
            </a:p>
          </p:txBody>
        </p:sp>
      </p:grpSp>
      <p:grpSp>
        <p:nvGrpSpPr>
          <p:cNvPr id="91" name="Group 91"/>
          <p:cNvGrpSpPr/>
          <p:nvPr/>
        </p:nvGrpSpPr>
        <p:grpSpPr>
          <a:xfrm>
            <a:off x="4009305" y="4899870"/>
            <a:ext cx="4536878" cy="4428350"/>
            <a:chOff x="0" y="0"/>
            <a:chExt cx="6049171" cy="5904466"/>
          </a:xfrm>
        </p:grpSpPr>
        <p:grpSp>
          <p:nvGrpSpPr>
            <p:cNvPr id="92" name="Group 92"/>
            <p:cNvGrpSpPr/>
            <p:nvPr/>
          </p:nvGrpSpPr>
          <p:grpSpPr>
            <a:xfrm>
              <a:off x="198562" y="1132897"/>
              <a:ext cx="5303635" cy="804922"/>
              <a:chOff x="0" y="0"/>
              <a:chExt cx="1089480" cy="165348"/>
            </a:xfrm>
          </p:grpSpPr>
          <p:sp>
            <p:nvSpPr>
              <p:cNvPr id="93" name="Freeform 93"/>
              <p:cNvSpPr/>
              <p:nvPr/>
            </p:nvSpPr>
            <p:spPr>
              <a:xfrm>
                <a:off x="0" y="0"/>
                <a:ext cx="1089480" cy="165348"/>
              </a:xfrm>
              <a:custGeom>
                <a:avLst/>
                <a:gdLst/>
                <a:ahLst/>
                <a:cxnLst/>
                <a:rect l="l" t="t" r="r" b="b"/>
                <a:pathLst>
                  <a:path w="1089480" h="165348">
                    <a:moveTo>
                      <a:pt x="82674" y="0"/>
                    </a:moveTo>
                    <a:lnTo>
                      <a:pt x="1006806" y="0"/>
                    </a:lnTo>
                    <a:cubicBezTo>
                      <a:pt x="1052466" y="0"/>
                      <a:pt x="1089480" y="37014"/>
                      <a:pt x="1089480" y="82674"/>
                    </a:cubicBezTo>
                    <a:lnTo>
                      <a:pt x="1089480" y="82674"/>
                    </a:lnTo>
                    <a:cubicBezTo>
                      <a:pt x="1089480" y="104601"/>
                      <a:pt x="1080770" y="125629"/>
                      <a:pt x="1065266" y="141134"/>
                    </a:cubicBezTo>
                    <a:cubicBezTo>
                      <a:pt x="1049761" y="156638"/>
                      <a:pt x="1028733" y="165348"/>
                      <a:pt x="1006806" y="165348"/>
                    </a:cubicBezTo>
                    <a:lnTo>
                      <a:pt x="82674" y="165348"/>
                    </a:lnTo>
                    <a:cubicBezTo>
                      <a:pt x="60748" y="165348"/>
                      <a:pt x="39719" y="156638"/>
                      <a:pt x="24215" y="141134"/>
                    </a:cubicBezTo>
                    <a:cubicBezTo>
                      <a:pt x="8710" y="125629"/>
                      <a:pt x="0" y="104601"/>
                      <a:pt x="0" y="82674"/>
                    </a:cubicBezTo>
                    <a:lnTo>
                      <a:pt x="0" y="82674"/>
                    </a:lnTo>
                    <a:cubicBezTo>
                      <a:pt x="0" y="60748"/>
                      <a:pt x="8710" y="39719"/>
                      <a:pt x="24215" y="24215"/>
                    </a:cubicBezTo>
                    <a:cubicBezTo>
                      <a:pt x="39719" y="8710"/>
                      <a:pt x="60748" y="0"/>
                      <a:pt x="8267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TextBox 94"/>
              <p:cNvSpPr txBox="1"/>
              <p:nvPr/>
            </p:nvSpPr>
            <p:spPr>
              <a:xfrm>
                <a:off x="0" y="-28575"/>
                <a:ext cx="1089480" cy="1939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95" name="Group 95"/>
            <p:cNvGrpSpPr/>
            <p:nvPr/>
          </p:nvGrpSpPr>
          <p:grpSpPr>
            <a:xfrm>
              <a:off x="180579" y="2070757"/>
              <a:ext cx="5303635" cy="804922"/>
              <a:chOff x="0" y="0"/>
              <a:chExt cx="1089480" cy="165348"/>
            </a:xfrm>
          </p:grpSpPr>
          <p:sp>
            <p:nvSpPr>
              <p:cNvPr id="96" name="Freeform 96"/>
              <p:cNvSpPr/>
              <p:nvPr/>
            </p:nvSpPr>
            <p:spPr>
              <a:xfrm>
                <a:off x="0" y="0"/>
                <a:ext cx="1089480" cy="165348"/>
              </a:xfrm>
              <a:custGeom>
                <a:avLst/>
                <a:gdLst/>
                <a:ahLst/>
                <a:cxnLst/>
                <a:rect l="l" t="t" r="r" b="b"/>
                <a:pathLst>
                  <a:path w="1089480" h="165348">
                    <a:moveTo>
                      <a:pt x="82674" y="0"/>
                    </a:moveTo>
                    <a:lnTo>
                      <a:pt x="1006806" y="0"/>
                    </a:lnTo>
                    <a:cubicBezTo>
                      <a:pt x="1052466" y="0"/>
                      <a:pt x="1089480" y="37014"/>
                      <a:pt x="1089480" y="82674"/>
                    </a:cubicBezTo>
                    <a:lnTo>
                      <a:pt x="1089480" y="82674"/>
                    </a:lnTo>
                    <a:cubicBezTo>
                      <a:pt x="1089480" y="104601"/>
                      <a:pt x="1080770" y="125629"/>
                      <a:pt x="1065266" y="141134"/>
                    </a:cubicBezTo>
                    <a:cubicBezTo>
                      <a:pt x="1049761" y="156638"/>
                      <a:pt x="1028733" y="165348"/>
                      <a:pt x="1006806" y="165348"/>
                    </a:cubicBezTo>
                    <a:lnTo>
                      <a:pt x="82674" y="165348"/>
                    </a:lnTo>
                    <a:cubicBezTo>
                      <a:pt x="60748" y="165348"/>
                      <a:pt x="39719" y="156638"/>
                      <a:pt x="24215" y="141134"/>
                    </a:cubicBezTo>
                    <a:cubicBezTo>
                      <a:pt x="8710" y="125629"/>
                      <a:pt x="0" y="104601"/>
                      <a:pt x="0" y="82674"/>
                    </a:cubicBezTo>
                    <a:lnTo>
                      <a:pt x="0" y="82674"/>
                    </a:lnTo>
                    <a:cubicBezTo>
                      <a:pt x="0" y="60748"/>
                      <a:pt x="8710" y="39719"/>
                      <a:pt x="24215" y="24215"/>
                    </a:cubicBezTo>
                    <a:cubicBezTo>
                      <a:pt x="39719" y="8710"/>
                      <a:pt x="60748" y="0"/>
                      <a:pt x="8267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TextBox 97"/>
              <p:cNvSpPr txBox="1"/>
              <p:nvPr/>
            </p:nvSpPr>
            <p:spPr>
              <a:xfrm>
                <a:off x="0" y="-28575"/>
                <a:ext cx="1089480" cy="1939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98" name="Group 98"/>
            <p:cNvGrpSpPr/>
            <p:nvPr/>
          </p:nvGrpSpPr>
          <p:grpSpPr>
            <a:xfrm>
              <a:off x="198562" y="3008617"/>
              <a:ext cx="5303635" cy="804922"/>
              <a:chOff x="0" y="0"/>
              <a:chExt cx="1089480" cy="165348"/>
            </a:xfrm>
          </p:grpSpPr>
          <p:sp>
            <p:nvSpPr>
              <p:cNvPr id="99" name="Freeform 99"/>
              <p:cNvSpPr/>
              <p:nvPr/>
            </p:nvSpPr>
            <p:spPr>
              <a:xfrm>
                <a:off x="0" y="0"/>
                <a:ext cx="1089480" cy="165348"/>
              </a:xfrm>
              <a:custGeom>
                <a:avLst/>
                <a:gdLst/>
                <a:ahLst/>
                <a:cxnLst/>
                <a:rect l="l" t="t" r="r" b="b"/>
                <a:pathLst>
                  <a:path w="1089480" h="165348">
                    <a:moveTo>
                      <a:pt x="82674" y="0"/>
                    </a:moveTo>
                    <a:lnTo>
                      <a:pt x="1006806" y="0"/>
                    </a:lnTo>
                    <a:cubicBezTo>
                      <a:pt x="1052466" y="0"/>
                      <a:pt x="1089480" y="37014"/>
                      <a:pt x="1089480" y="82674"/>
                    </a:cubicBezTo>
                    <a:lnTo>
                      <a:pt x="1089480" y="82674"/>
                    </a:lnTo>
                    <a:cubicBezTo>
                      <a:pt x="1089480" y="104601"/>
                      <a:pt x="1080770" y="125629"/>
                      <a:pt x="1065266" y="141134"/>
                    </a:cubicBezTo>
                    <a:cubicBezTo>
                      <a:pt x="1049761" y="156638"/>
                      <a:pt x="1028733" y="165348"/>
                      <a:pt x="1006806" y="165348"/>
                    </a:cubicBezTo>
                    <a:lnTo>
                      <a:pt x="82674" y="165348"/>
                    </a:lnTo>
                    <a:cubicBezTo>
                      <a:pt x="60748" y="165348"/>
                      <a:pt x="39719" y="156638"/>
                      <a:pt x="24215" y="141134"/>
                    </a:cubicBezTo>
                    <a:cubicBezTo>
                      <a:pt x="8710" y="125629"/>
                      <a:pt x="0" y="104601"/>
                      <a:pt x="0" y="82674"/>
                    </a:cubicBezTo>
                    <a:lnTo>
                      <a:pt x="0" y="82674"/>
                    </a:lnTo>
                    <a:cubicBezTo>
                      <a:pt x="0" y="60748"/>
                      <a:pt x="8710" y="39719"/>
                      <a:pt x="24215" y="24215"/>
                    </a:cubicBezTo>
                    <a:cubicBezTo>
                      <a:pt x="39719" y="8710"/>
                      <a:pt x="60748" y="0"/>
                      <a:pt x="8267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TextBox 100"/>
              <p:cNvSpPr txBox="1"/>
              <p:nvPr/>
            </p:nvSpPr>
            <p:spPr>
              <a:xfrm>
                <a:off x="0" y="-28575"/>
                <a:ext cx="1089480" cy="1939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01" name="Group 101"/>
            <p:cNvGrpSpPr/>
            <p:nvPr/>
          </p:nvGrpSpPr>
          <p:grpSpPr>
            <a:xfrm>
              <a:off x="198562" y="3946477"/>
              <a:ext cx="5303635" cy="804922"/>
              <a:chOff x="0" y="0"/>
              <a:chExt cx="1089480" cy="165348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0" y="0"/>
                <a:ext cx="1089480" cy="165348"/>
              </a:xfrm>
              <a:custGeom>
                <a:avLst/>
                <a:gdLst/>
                <a:ahLst/>
                <a:cxnLst/>
                <a:rect l="l" t="t" r="r" b="b"/>
                <a:pathLst>
                  <a:path w="1089480" h="165348">
                    <a:moveTo>
                      <a:pt x="82674" y="0"/>
                    </a:moveTo>
                    <a:lnTo>
                      <a:pt x="1006806" y="0"/>
                    </a:lnTo>
                    <a:cubicBezTo>
                      <a:pt x="1052466" y="0"/>
                      <a:pt x="1089480" y="37014"/>
                      <a:pt x="1089480" y="82674"/>
                    </a:cubicBezTo>
                    <a:lnTo>
                      <a:pt x="1089480" y="82674"/>
                    </a:lnTo>
                    <a:cubicBezTo>
                      <a:pt x="1089480" y="104601"/>
                      <a:pt x="1080770" y="125629"/>
                      <a:pt x="1065266" y="141134"/>
                    </a:cubicBezTo>
                    <a:cubicBezTo>
                      <a:pt x="1049761" y="156638"/>
                      <a:pt x="1028733" y="165348"/>
                      <a:pt x="1006806" y="165348"/>
                    </a:cubicBezTo>
                    <a:lnTo>
                      <a:pt x="82674" y="165348"/>
                    </a:lnTo>
                    <a:cubicBezTo>
                      <a:pt x="60748" y="165348"/>
                      <a:pt x="39719" y="156638"/>
                      <a:pt x="24215" y="141134"/>
                    </a:cubicBezTo>
                    <a:cubicBezTo>
                      <a:pt x="8710" y="125629"/>
                      <a:pt x="0" y="104601"/>
                      <a:pt x="0" y="82674"/>
                    </a:cubicBezTo>
                    <a:lnTo>
                      <a:pt x="0" y="82674"/>
                    </a:lnTo>
                    <a:cubicBezTo>
                      <a:pt x="0" y="60748"/>
                      <a:pt x="8710" y="39719"/>
                      <a:pt x="24215" y="24215"/>
                    </a:cubicBezTo>
                    <a:cubicBezTo>
                      <a:pt x="39719" y="8710"/>
                      <a:pt x="60748" y="0"/>
                      <a:pt x="8267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TextBox 103"/>
              <p:cNvSpPr txBox="1"/>
              <p:nvPr/>
            </p:nvSpPr>
            <p:spPr>
              <a:xfrm>
                <a:off x="0" y="-28575"/>
                <a:ext cx="1089480" cy="1939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04" name="Group 104"/>
            <p:cNvGrpSpPr/>
            <p:nvPr/>
          </p:nvGrpSpPr>
          <p:grpSpPr>
            <a:xfrm>
              <a:off x="198562" y="4884337"/>
              <a:ext cx="5303635" cy="804922"/>
              <a:chOff x="0" y="0"/>
              <a:chExt cx="1089480" cy="165348"/>
            </a:xfrm>
          </p:grpSpPr>
          <p:sp>
            <p:nvSpPr>
              <p:cNvPr id="105" name="Freeform 105"/>
              <p:cNvSpPr/>
              <p:nvPr/>
            </p:nvSpPr>
            <p:spPr>
              <a:xfrm>
                <a:off x="0" y="0"/>
                <a:ext cx="1089480" cy="165348"/>
              </a:xfrm>
              <a:custGeom>
                <a:avLst/>
                <a:gdLst/>
                <a:ahLst/>
                <a:cxnLst/>
                <a:rect l="l" t="t" r="r" b="b"/>
                <a:pathLst>
                  <a:path w="1089480" h="165348">
                    <a:moveTo>
                      <a:pt x="82674" y="0"/>
                    </a:moveTo>
                    <a:lnTo>
                      <a:pt x="1006806" y="0"/>
                    </a:lnTo>
                    <a:cubicBezTo>
                      <a:pt x="1052466" y="0"/>
                      <a:pt x="1089480" y="37014"/>
                      <a:pt x="1089480" y="82674"/>
                    </a:cubicBezTo>
                    <a:lnTo>
                      <a:pt x="1089480" y="82674"/>
                    </a:lnTo>
                    <a:cubicBezTo>
                      <a:pt x="1089480" y="104601"/>
                      <a:pt x="1080770" y="125629"/>
                      <a:pt x="1065266" y="141134"/>
                    </a:cubicBezTo>
                    <a:cubicBezTo>
                      <a:pt x="1049761" y="156638"/>
                      <a:pt x="1028733" y="165348"/>
                      <a:pt x="1006806" y="165348"/>
                    </a:cubicBezTo>
                    <a:lnTo>
                      <a:pt x="82674" y="165348"/>
                    </a:lnTo>
                    <a:cubicBezTo>
                      <a:pt x="60748" y="165348"/>
                      <a:pt x="39719" y="156638"/>
                      <a:pt x="24215" y="141134"/>
                    </a:cubicBezTo>
                    <a:cubicBezTo>
                      <a:pt x="8710" y="125629"/>
                      <a:pt x="0" y="104601"/>
                      <a:pt x="0" y="82674"/>
                    </a:cubicBezTo>
                    <a:lnTo>
                      <a:pt x="0" y="82674"/>
                    </a:lnTo>
                    <a:cubicBezTo>
                      <a:pt x="0" y="60748"/>
                      <a:pt x="8710" y="39719"/>
                      <a:pt x="24215" y="24215"/>
                    </a:cubicBezTo>
                    <a:cubicBezTo>
                      <a:pt x="39719" y="8710"/>
                      <a:pt x="60748" y="0"/>
                      <a:pt x="8267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TextBox 106"/>
              <p:cNvSpPr txBox="1"/>
              <p:nvPr/>
            </p:nvSpPr>
            <p:spPr>
              <a:xfrm>
                <a:off x="0" y="-28575"/>
                <a:ext cx="1089480" cy="1939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107" name="Freeform 107"/>
            <p:cNvSpPr/>
            <p:nvPr/>
          </p:nvSpPr>
          <p:spPr>
            <a:xfrm>
              <a:off x="4466738" y="2037522"/>
              <a:ext cx="857443" cy="836007"/>
            </a:xfrm>
            <a:custGeom>
              <a:avLst/>
              <a:gdLst/>
              <a:ahLst/>
              <a:cxnLst/>
              <a:rect l="l" t="t" r="r" b="b"/>
              <a:pathLst>
                <a:path w="857443" h="836007">
                  <a:moveTo>
                    <a:pt x="0" y="0"/>
                  </a:moveTo>
                  <a:lnTo>
                    <a:pt x="857443" y="0"/>
                  </a:lnTo>
                  <a:lnTo>
                    <a:pt x="857443" y="836007"/>
                  </a:lnTo>
                  <a:lnTo>
                    <a:pt x="0" y="836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08"/>
            <p:cNvSpPr/>
            <p:nvPr/>
          </p:nvSpPr>
          <p:spPr>
            <a:xfrm>
              <a:off x="4732081" y="2947052"/>
              <a:ext cx="429227" cy="887291"/>
            </a:xfrm>
            <a:custGeom>
              <a:avLst/>
              <a:gdLst/>
              <a:ahLst/>
              <a:cxnLst/>
              <a:rect l="l" t="t" r="r" b="b"/>
              <a:pathLst>
                <a:path w="429227" h="887291">
                  <a:moveTo>
                    <a:pt x="0" y="0"/>
                  </a:moveTo>
                  <a:lnTo>
                    <a:pt x="429227" y="0"/>
                  </a:lnTo>
                  <a:lnTo>
                    <a:pt x="429227" y="887291"/>
                  </a:lnTo>
                  <a:lnTo>
                    <a:pt x="0" y="887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TextBox 109"/>
            <p:cNvSpPr txBox="1"/>
            <p:nvPr/>
          </p:nvSpPr>
          <p:spPr>
            <a:xfrm>
              <a:off x="1433413" y="3046511"/>
              <a:ext cx="2286667" cy="70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39147" lvl="1" indent="-169574" algn="l">
                <a:lnSpc>
                  <a:spcPts val="2199"/>
                </a:lnSpc>
                <a:buFont typeface="Arial"/>
                <a:buChar char="•"/>
              </a:pPr>
              <a:r>
                <a:rPr lang="en-US" sz="1570" b="1" i="1">
                  <a:solidFill>
                    <a:srgbClr val="006838"/>
                  </a:solidFill>
                  <a:latin typeface="Anantason Bold Italics"/>
                  <a:ea typeface="Anantason Bold Italics"/>
                  <a:cs typeface="Anantason Bold Italics"/>
                  <a:sym typeface="Anantason Bold Italics"/>
                </a:rPr>
                <a:t>งานช่าง</a:t>
              </a:r>
            </a:p>
            <a:p>
              <a:pPr algn="l">
                <a:lnSpc>
                  <a:spcPts val="2199"/>
                </a:lnSpc>
              </a:pPr>
              <a:r>
                <a:rPr lang="en-US" sz="1570" b="1" i="1">
                  <a:solidFill>
                    <a:srgbClr val="006838"/>
                  </a:solidFill>
                  <a:latin typeface="Anantason Bold Italics"/>
                  <a:ea typeface="Anantason Bold Italics"/>
                  <a:cs typeface="Anantason Bold Italics"/>
                  <a:sym typeface="Anantason Bold Italics"/>
                </a:rPr>
                <a:t>22,380 ครัวเรือน</a:t>
              </a:r>
            </a:p>
          </p:txBody>
        </p:sp>
        <p:sp>
          <p:nvSpPr>
            <p:cNvPr id="110" name="Freeform 110"/>
            <p:cNvSpPr/>
            <p:nvPr/>
          </p:nvSpPr>
          <p:spPr>
            <a:xfrm>
              <a:off x="4401664" y="4984040"/>
              <a:ext cx="889256" cy="641376"/>
            </a:xfrm>
            <a:custGeom>
              <a:avLst/>
              <a:gdLst/>
              <a:ahLst/>
              <a:cxnLst/>
              <a:rect l="l" t="t" r="r" b="b"/>
              <a:pathLst>
                <a:path w="889256" h="641376">
                  <a:moveTo>
                    <a:pt x="0" y="0"/>
                  </a:moveTo>
                  <a:lnTo>
                    <a:pt x="889256" y="0"/>
                  </a:lnTo>
                  <a:lnTo>
                    <a:pt x="889256" y="641377"/>
                  </a:lnTo>
                  <a:lnTo>
                    <a:pt x="0" y="641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TextBox 111"/>
            <p:cNvSpPr txBox="1"/>
            <p:nvPr/>
          </p:nvSpPr>
          <p:spPr>
            <a:xfrm>
              <a:off x="1237833" y="4919300"/>
              <a:ext cx="2382265" cy="70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39147" lvl="1" indent="-169574" algn="l">
                <a:lnSpc>
                  <a:spcPts val="2199"/>
                </a:lnSpc>
                <a:buFont typeface="Arial"/>
                <a:buChar char="•"/>
              </a:pPr>
              <a:r>
                <a:rPr lang="en-US" sz="1570" b="1" i="1">
                  <a:solidFill>
                    <a:srgbClr val="006838"/>
                  </a:solidFill>
                  <a:latin typeface="Anantason Bold Italics"/>
                  <a:ea typeface="Anantason Bold Italics"/>
                  <a:cs typeface="Anantason Bold Italics"/>
                  <a:sym typeface="Anantason Bold Italics"/>
                </a:rPr>
                <a:t>อาชีพอื่น ๆ</a:t>
              </a:r>
            </a:p>
            <a:p>
              <a:pPr algn="l">
                <a:lnSpc>
                  <a:spcPts val="2199"/>
                </a:lnSpc>
              </a:pPr>
              <a:r>
                <a:rPr lang="en-US" sz="1570" b="1" i="1">
                  <a:solidFill>
                    <a:srgbClr val="006838"/>
                  </a:solidFill>
                  <a:latin typeface="Anantason Bold Italics"/>
                  <a:ea typeface="Anantason Bold Italics"/>
                  <a:cs typeface="Anantason Bold Italics"/>
                  <a:sym typeface="Anantason Bold Italics"/>
                </a:rPr>
                <a:t>33,470ครัวเรือน</a:t>
              </a:r>
            </a:p>
          </p:txBody>
        </p:sp>
        <p:grpSp>
          <p:nvGrpSpPr>
            <p:cNvPr id="112" name="Group 112"/>
            <p:cNvGrpSpPr/>
            <p:nvPr/>
          </p:nvGrpSpPr>
          <p:grpSpPr>
            <a:xfrm>
              <a:off x="198562" y="195037"/>
              <a:ext cx="5303635" cy="804922"/>
              <a:chOff x="0" y="0"/>
              <a:chExt cx="1089480" cy="165348"/>
            </a:xfrm>
          </p:grpSpPr>
          <p:sp>
            <p:nvSpPr>
              <p:cNvPr id="113" name="Freeform 113"/>
              <p:cNvSpPr/>
              <p:nvPr/>
            </p:nvSpPr>
            <p:spPr>
              <a:xfrm>
                <a:off x="0" y="0"/>
                <a:ext cx="1089480" cy="165348"/>
              </a:xfrm>
              <a:custGeom>
                <a:avLst/>
                <a:gdLst/>
                <a:ahLst/>
                <a:cxnLst/>
                <a:rect l="l" t="t" r="r" b="b"/>
                <a:pathLst>
                  <a:path w="1089480" h="165348">
                    <a:moveTo>
                      <a:pt x="82674" y="0"/>
                    </a:moveTo>
                    <a:lnTo>
                      <a:pt x="1006806" y="0"/>
                    </a:lnTo>
                    <a:cubicBezTo>
                      <a:pt x="1052466" y="0"/>
                      <a:pt x="1089480" y="37014"/>
                      <a:pt x="1089480" y="82674"/>
                    </a:cubicBezTo>
                    <a:lnTo>
                      <a:pt x="1089480" y="82674"/>
                    </a:lnTo>
                    <a:cubicBezTo>
                      <a:pt x="1089480" y="104601"/>
                      <a:pt x="1080770" y="125629"/>
                      <a:pt x="1065266" y="141134"/>
                    </a:cubicBezTo>
                    <a:cubicBezTo>
                      <a:pt x="1049761" y="156638"/>
                      <a:pt x="1028733" y="165348"/>
                      <a:pt x="1006806" y="165348"/>
                    </a:cubicBezTo>
                    <a:lnTo>
                      <a:pt x="82674" y="165348"/>
                    </a:lnTo>
                    <a:cubicBezTo>
                      <a:pt x="60748" y="165348"/>
                      <a:pt x="39719" y="156638"/>
                      <a:pt x="24215" y="141134"/>
                    </a:cubicBezTo>
                    <a:cubicBezTo>
                      <a:pt x="8710" y="125629"/>
                      <a:pt x="0" y="104601"/>
                      <a:pt x="0" y="82674"/>
                    </a:cubicBezTo>
                    <a:lnTo>
                      <a:pt x="0" y="82674"/>
                    </a:lnTo>
                    <a:cubicBezTo>
                      <a:pt x="0" y="60748"/>
                      <a:pt x="8710" y="39719"/>
                      <a:pt x="24215" y="24215"/>
                    </a:cubicBezTo>
                    <a:cubicBezTo>
                      <a:pt x="39719" y="8710"/>
                      <a:pt x="60748" y="0"/>
                      <a:pt x="8267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TextBox 114"/>
              <p:cNvSpPr txBox="1"/>
              <p:nvPr/>
            </p:nvSpPr>
            <p:spPr>
              <a:xfrm>
                <a:off x="0" y="-28575"/>
                <a:ext cx="1089480" cy="1939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115" name="Freeform 115"/>
            <p:cNvSpPr/>
            <p:nvPr/>
          </p:nvSpPr>
          <p:spPr>
            <a:xfrm>
              <a:off x="95435" y="0"/>
              <a:ext cx="1224440" cy="999959"/>
            </a:xfrm>
            <a:custGeom>
              <a:avLst/>
              <a:gdLst/>
              <a:ahLst/>
              <a:cxnLst/>
              <a:rect l="l" t="t" r="r" b="b"/>
              <a:pathLst>
                <a:path w="1224440" h="999959">
                  <a:moveTo>
                    <a:pt x="0" y="0"/>
                  </a:moveTo>
                  <a:lnTo>
                    <a:pt x="1224440" y="0"/>
                  </a:lnTo>
                  <a:lnTo>
                    <a:pt x="1224440" y="999959"/>
                  </a:lnTo>
                  <a:lnTo>
                    <a:pt x="0" y="999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16"/>
            <p:cNvSpPr/>
            <p:nvPr/>
          </p:nvSpPr>
          <p:spPr>
            <a:xfrm>
              <a:off x="0" y="898349"/>
              <a:ext cx="1253305" cy="1253305"/>
            </a:xfrm>
            <a:custGeom>
              <a:avLst/>
              <a:gdLst/>
              <a:ahLst/>
              <a:cxnLst/>
              <a:rect l="l" t="t" r="r" b="b"/>
              <a:pathLst>
                <a:path w="1253305" h="1253305">
                  <a:moveTo>
                    <a:pt x="0" y="0"/>
                  </a:moveTo>
                  <a:lnTo>
                    <a:pt x="1253305" y="0"/>
                  </a:lnTo>
                  <a:lnTo>
                    <a:pt x="1253305" y="1253305"/>
                  </a:lnTo>
                  <a:lnTo>
                    <a:pt x="0" y="1253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6">
                <a:extLst>
                  <a:ext uri="{96DAC541-7B7A-43D3-8B79-37D633B846F1}">
                    <asvg:svgBlip xmlns:asvg="http://schemas.microsoft.com/office/drawing/2016/SVG/main" r:embed="rId4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17"/>
            <p:cNvSpPr/>
            <p:nvPr/>
          </p:nvSpPr>
          <p:spPr>
            <a:xfrm>
              <a:off x="0" y="1854301"/>
              <a:ext cx="1237833" cy="1237833"/>
            </a:xfrm>
            <a:custGeom>
              <a:avLst/>
              <a:gdLst/>
              <a:ahLst/>
              <a:cxnLst/>
              <a:rect l="l" t="t" r="r" b="b"/>
              <a:pathLst>
                <a:path w="1237833" h="1237833">
                  <a:moveTo>
                    <a:pt x="0" y="0"/>
                  </a:moveTo>
                  <a:lnTo>
                    <a:pt x="1237833" y="0"/>
                  </a:lnTo>
                  <a:lnTo>
                    <a:pt x="1237833" y="1237833"/>
                  </a:lnTo>
                  <a:lnTo>
                    <a:pt x="0" y="1237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:asvg="http://schemas.microsoft.com/office/drawing/2016/SVG/main" r:embed="rId4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18"/>
            <p:cNvSpPr/>
            <p:nvPr/>
          </p:nvSpPr>
          <p:spPr>
            <a:xfrm>
              <a:off x="24104" y="2784425"/>
              <a:ext cx="1229201" cy="1229201"/>
            </a:xfrm>
            <a:custGeom>
              <a:avLst/>
              <a:gdLst/>
              <a:ahLst/>
              <a:cxnLst/>
              <a:rect l="l" t="t" r="r" b="b"/>
              <a:pathLst>
                <a:path w="1229201" h="1229201">
                  <a:moveTo>
                    <a:pt x="0" y="0"/>
                  </a:moveTo>
                  <a:lnTo>
                    <a:pt x="1229201" y="0"/>
                  </a:lnTo>
                  <a:lnTo>
                    <a:pt x="1229201" y="1229201"/>
                  </a:lnTo>
                  <a:lnTo>
                    <a:pt x="0" y="1229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0">
                <a:extLst>
                  <a:ext uri="{96DAC541-7B7A-43D3-8B79-37D633B846F1}">
                    <asvg:svgBlip xmlns:asvg="http://schemas.microsoft.com/office/drawing/2016/SVG/main" r:embed="rId5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119"/>
            <p:cNvSpPr/>
            <p:nvPr/>
          </p:nvSpPr>
          <p:spPr>
            <a:xfrm>
              <a:off x="15645" y="3707111"/>
              <a:ext cx="1236844" cy="1236844"/>
            </a:xfrm>
            <a:custGeom>
              <a:avLst/>
              <a:gdLst/>
              <a:ahLst/>
              <a:cxnLst/>
              <a:rect l="l" t="t" r="r" b="b"/>
              <a:pathLst>
                <a:path w="1236844" h="1236844">
                  <a:moveTo>
                    <a:pt x="0" y="0"/>
                  </a:moveTo>
                  <a:lnTo>
                    <a:pt x="1236844" y="0"/>
                  </a:lnTo>
                  <a:lnTo>
                    <a:pt x="1236844" y="1236845"/>
                  </a:lnTo>
                  <a:lnTo>
                    <a:pt x="0" y="1236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2">
                <a:extLst>
                  <a:ext uri="{96DAC541-7B7A-43D3-8B79-37D633B846F1}">
                    <asvg:svgBlip xmlns:asvg="http://schemas.microsoft.com/office/drawing/2016/SVG/main" r:embed="rId5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20"/>
            <p:cNvSpPr/>
            <p:nvPr/>
          </p:nvSpPr>
          <p:spPr>
            <a:xfrm>
              <a:off x="17968" y="4669129"/>
              <a:ext cx="1235338" cy="1235338"/>
            </a:xfrm>
            <a:custGeom>
              <a:avLst/>
              <a:gdLst/>
              <a:ahLst/>
              <a:cxnLst/>
              <a:rect l="l" t="t" r="r" b="b"/>
              <a:pathLst>
                <a:path w="1235338" h="1235338">
                  <a:moveTo>
                    <a:pt x="0" y="0"/>
                  </a:moveTo>
                  <a:lnTo>
                    <a:pt x="1235337" y="0"/>
                  </a:lnTo>
                  <a:lnTo>
                    <a:pt x="1235337" y="1235337"/>
                  </a:lnTo>
                  <a:lnTo>
                    <a:pt x="0" y="1235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4">
                <a:extLst>
                  <a:ext uri="{96DAC541-7B7A-43D3-8B79-37D633B846F1}">
                    <asvg:svgBlip xmlns:asvg="http://schemas.microsoft.com/office/drawing/2016/SVG/main" r:embed="rId5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TextBox 121"/>
            <p:cNvSpPr txBox="1"/>
            <p:nvPr/>
          </p:nvSpPr>
          <p:spPr>
            <a:xfrm>
              <a:off x="1355728" y="1157503"/>
              <a:ext cx="4693443" cy="70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39147" lvl="1" indent="-169574" algn="l">
                <a:lnSpc>
                  <a:spcPts val="2199"/>
                </a:lnSpc>
                <a:buFont typeface="Arial"/>
                <a:buChar char="•"/>
              </a:pPr>
              <a:r>
                <a:rPr lang="en-US" sz="1570" b="1" i="1">
                  <a:solidFill>
                    <a:srgbClr val="006838"/>
                  </a:solidFill>
                  <a:latin typeface="Anantason Bold Italics"/>
                  <a:ea typeface="Anantason Bold Italics"/>
                  <a:cs typeface="Anantason Bold Italics"/>
                  <a:sym typeface="Anantason Bold Italics"/>
                </a:rPr>
                <a:t>เกษตรกรรม </a:t>
              </a:r>
            </a:p>
            <a:p>
              <a:pPr algn="l">
                <a:lnSpc>
                  <a:spcPts val="2199"/>
                </a:lnSpc>
              </a:pPr>
              <a:r>
                <a:rPr lang="en-US" sz="1570" b="1" i="1">
                  <a:solidFill>
                    <a:srgbClr val="006838"/>
                  </a:solidFill>
                  <a:latin typeface="Anantason Bold Italics"/>
                  <a:ea typeface="Anantason Bold Italics"/>
                  <a:cs typeface="Anantason Bold Italics"/>
                  <a:sym typeface="Anantason Bold Italics"/>
                </a:rPr>
                <a:t>835,641 ครัวเรือน</a:t>
              </a:r>
            </a:p>
          </p:txBody>
        </p:sp>
        <p:sp>
          <p:nvSpPr>
            <p:cNvPr id="122" name="Freeform 122"/>
            <p:cNvSpPr/>
            <p:nvPr/>
          </p:nvSpPr>
          <p:spPr>
            <a:xfrm>
              <a:off x="4386461" y="1104362"/>
              <a:ext cx="1017998" cy="822034"/>
            </a:xfrm>
            <a:custGeom>
              <a:avLst/>
              <a:gdLst/>
              <a:ahLst/>
              <a:cxnLst/>
              <a:rect l="l" t="t" r="r" b="b"/>
              <a:pathLst>
                <a:path w="1017998" h="822034">
                  <a:moveTo>
                    <a:pt x="0" y="0"/>
                  </a:moveTo>
                  <a:lnTo>
                    <a:pt x="1017998" y="0"/>
                  </a:lnTo>
                  <a:lnTo>
                    <a:pt x="1017998" y="822034"/>
                  </a:lnTo>
                  <a:lnTo>
                    <a:pt x="0" y="822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6">
                <a:extLst>
                  <a:ext uri="{96DAC541-7B7A-43D3-8B79-37D633B846F1}">
                    <asvg:svgBlip xmlns:asvg="http://schemas.microsoft.com/office/drawing/2016/SVG/main" r:embed="rId5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123"/>
            <p:cNvSpPr/>
            <p:nvPr/>
          </p:nvSpPr>
          <p:spPr>
            <a:xfrm>
              <a:off x="4243509" y="3923073"/>
              <a:ext cx="977143" cy="804922"/>
            </a:xfrm>
            <a:custGeom>
              <a:avLst/>
              <a:gdLst/>
              <a:ahLst/>
              <a:cxnLst/>
              <a:rect l="l" t="t" r="r" b="b"/>
              <a:pathLst>
                <a:path w="977143" h="804922">
                  <a:moveTo>
                    <a:pt x="0" y="0"/>
                  </a:moveTo>
                  <a:lnTo>
                    <a:pt x="977143" y="0"/>
                  </a:lnTo>
                  <a:lnTo>
                    <a:pt x="977143" y="804921"/>
                  </a:lnTo>
                  <a:lnTo>
                    <a:pt x="0" y="804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8">
                <a:extLst>
                  <a:ext uri="{96DAC541-7B7A-43D3-8B79-37D633B846F1}">
                    <asvg:svgBlip xmlns:asvg="http://schemas.microsoft.com/office/drawing/2016/SVG/main" r:embed="rId5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TextBox 124"/>
            <p:cNvSpPr txBox="1"/>
            <p:nvPr/>
          </p:nvSpPr>
          <p:spPr>
            <a:xfrm>
              <a:off x="1253305" y="391930"/>
              <a:ext cx="4693443" cy="5064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98"/>
                </a:lnSpc>
              </a:pPr>
              <a:r>
                <a:rPr lang="en-US" sz="2355" b="1" i="1">
                  <a:solidFill>
                    <a:srgbClr val="006838"/>
                  </a:solidFill>
                  <a:latin typeface="Anantason Bold Italics"/>
                  <a:ea typeface="Anantason Bold Italics"/>
                  <a:cs typeface="Anantason Bold Italics"/>
                  <a:sym typeface="Anantason Bold Italics"/>
                </a:rPr>
                <a:t>อาชีพที่ครัวเรือนยืมเงิน</a:t>
              </a:r>
            </a:p>
          </p:txBody>
        </p:sp>
        <p:sp>
          <p:nvSpPr>
            <p:cNvPr id="125" name="TextBox 125"/>
            <p:cNvSpPr txBox="1"/>
            <p:nvPr/>
          </p:nvSpPr>
          <p:spPr>
            <a:xfrm>
              <a:off x="1411713" y="2105720"/>
              <a:ext cx="2677898" cy="70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39147" lvl="1" indent="-169574" algn="l">
                <a:lnSpc>
                  <a:spcPts val="2199"/>
                </a:lnSpc>
                <a:buFont typeface="Arial"/>
                <a:buChar char="•"/>
              </a:pPr>
              <a:r>
                <a:rPr lang="en-US" sz="1570" b="1" i="1">
                  <a:solidFill>
                    <a:srgbClr val="006838"/>
                  </a:solidFill>
                  <a:latin typeface="Anantason Bold Italics"/>
                  <a:ea typeface="Anantason Bold Italics"/>
                  <a:cs typeface="Anantason Bold Italics"/>
                  <a:sym typeface="Anantason Bold Italics"/>
                </a:rPr>
                <a:t>ค้าขาย</a:t>
              </a:r>
            </a:p>
            <a:p>
              <a:pPr algn="l">
                <a:lnSpc>
                  <a:spcPts val="2199"/>
                </a:lnSpc>
              </a:pPr>
              <a:r>
                <a:rPr lang="en-US" sz="1570" b="1" i="1">
                  <a:solidFill>
                    <a:srgbClr val="006838"/>
                  </a:solidFill>
                  <a:latin typeface="Anantason Bold Italics"/>
                  <a:ea typeface="Anantason Bold Italics"/>
                  <a:cs typeface="Anantason Bold Italics"/>
                  <a:sym typeface="Anantason Bold Italics"/>
                </a:rPr>
                <a:t>44,656 ครัวเรือน</a:t>
              </a:r>
            </a:p>
          </p:txBody>
        </p:sp>
        <p:sp>
          <p:nvSpPr>
            <p:cNvPr id="126" name="TextBox 126"/>
            <p:cNvSpPr txBox="1"/>
            <p:nvPr/>
          </p:nvSpPr>
          <p:spPr>
            <a:xfrm>
              <a:off x="1319875" y="4022071"/>
              <a:ext cx="3081789" cy="634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82650" lvl="1" indent="-141325" algn="l">
                <a:lnSpc>
                  <a:spcPts val="1832"/>
                </a:lnSpc>
                <a:buFont typeface="Arial"/>
                <a:buChar char="•"/>
              </a:pPr>
              <a:r>
                <a:rPr lang="en-US" sz="1309" b="1" i="1">
                  <a:solidFill>
                    <a:srgbClr val="006838"/>
                  </a:solidFill>
                  <a:latin typeface="Anantason Bold Italics"/>
                  <a:ea typeface="Anantason Bold Italics"/>
                  <a:cs typeface="Anantason Bold Italics"/>
                  <a:sym typeface="Anantason Bold Italics"/>
                </a:rPr>
                <a:t>อุตสาหกรรมในครัวเรือน</a:t>
              </a:r>
            </a:p>
            <a:p>
              <a:pPr algn="l">
                <a:lnSpc>
                  <a:spcPts val="2199"/>
                </a:lnSpc>
              </a:pPr>
              <a:r>
                <a:rPr lang="en-US" sz="1570" b="1" i="1">
                  <a:solidFill>
                    <a:srgbClr val="006838"/>
                  </a:solidFill>
                  <a:latin typeface="Anantason Bold Italics"/>
                  <a:ea typeface="Anantason Bold Italics"/>
                  <a:cs typeface="Anantason Bold Italics"/>
                  <a:sym typeface="Anantason Bold Italics"/>
                </a:rPr>
                <a:t>16,079 ครัวเรือน</a:t>
              </a:r>
            </a:p>
          </p:txBody>
        </p:sp>
      </p:grpSp>
      <p:sp>
        <p:nvSpPr>
          <p:cNvPr id="127" name="TextBox 127"/>
          <p:cNvSpPr txBox="1"/>
          <p:nvPr/>
        </p:nvSpPr>
        <p:spPr>
          <a:xfrm>
            <a:off x="146986" y="1915082"/>
            <a:ext cx="6130758" cy="2575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5"/>
              </a:lnSpc>
            </a:pPr>
            <a:r>
              <a:rPr lang="en-US" sz="1838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      </a:t>
            </a:r>
            <a:r>
              <a:rPr lang="en-US" sz="1838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กระทรวงมหาดไทย</a:t>
            </a:r>
            <a:r>
              <a:rPr lang="en-US" sz="1838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มอบหมาย</a:t>
            </a:r>
            <a:r>
              <a:rPr lang="en-US" sz="1838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กรมการพัฒนาชุมชน</a:t>
            </a:r>
          </a:p>
          <a:p>
            <a:pPr algn="ctr">
              <a:lnSpc>
                <a:spcPts val="2555"/>
              </a:lnSpc>
            </a:pPr>
            <a:r>
              <a:rPr lang="en-US" sz="1838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รับผิดชอบโครงการ กข.คจ. ตั้งแต่ปี พ.ศ. 2536 – ปัจจุบัน </a:t>
            </a:r>
          </a:p>
          <a:p>
            <a:pPr algn="ctr">
              <a:lnSpc>
                <a:spcPts val="2555"/>
              </a:lnSpc>
            </a:pPr>
            <a:r>
              <a:rPr lang="en-US" sz="1838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เพื่อขจัดปัญหาความยากจน โดยการสนับสนุนเงินทุน</a:t>
            </a:r>
          </a:p>
          <a:p>
            <a:pPr algn="ctr">
              <a:lnSpc>
                <a:spcPts val="2555"/>
              </a:lnSpc>
            </a:pPr>
            <a:r>
              <a:rPr lang="en-US" sz="1838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หมู่บ้านละ 280,000 บาท </a:t>
            </a:r>
            <a:r>
              <a:rPr lang="en-US" sz="1838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ให้ครัวเรือนเป้าหมายที่มีรายได้</a:t>
            </a:r>
          </a:p>
          <a:p>
            <a:pPr algn="ctr">
              <a:lnSpc>
                <a:spcPts val="2555"/>
              </a:lnSpc>
            </a:pPr>
            <a:r>
              <a:rPr lang="en-US" sz="1838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ต่ำกว่าเกณฑ์ความจำเป็นพื้นฐาน (จปฐ.) ได้มีแหล่งเงินทุน</a:t>
            </a:r>
          </a:p>
          <a:p>
            <a:pPr algn="ctr">
              <a:lnSpc>
                <a:spcPts val="2555"/>
              </a:lnSpc>
            </a:pPr>
            <a:r>
              <a:rPr lang="en-US" sz="1838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สำหรับยืมไปประกอบอาชีพ หรือขยายกิจการอาชีพของตน </a:t>
            </a:r>
          </a:p>
          <a:p>
            <a:pPr algn="ctr">
              <a:lnSpc>
                <a:spcPts val="2555"/>
              </a:lnSpc>
            </a:pPr>
            <a:r>
              <a:rPr lang="en-US" sz="1838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เพื่อให้มีอาชีพ เพิ่มรายได้ และพัฒนาคุณภาพชีวิตให้ดีขึ้น</a:t>
            </a:r>
            <a:r>
              <a:rPr lang="en-US" sz="1838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  <a:p>
            <a:pPr algn="just">
              <a:lnSpc>
                <a:spcPts val="2555"/>
              </a:lnSpc>
            </a:pPr>
            <a:endParaRPr lang="en-US" sz="1838" b="1">
              <a:solidFill>
                <a:srgbClr val="000000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128" name="TextBox 128"/>
          <p:cNvSpPr txBox="1"/>
          <p:nvPr/>
        </p:nvSpPr>
        <p:spPr>
          <a:xfrm>
            <a:off x="289689" y="948117"/>
            <a:ext cx="6086478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9"/>
              </a:lnSpc>
            </a:pPr>
            <a:r>
              <a:rPr lang="en-US" sz="3258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ความเป็นมา</a:t>
            </a:r>
          </a:p>
          <a:p>
            <a:pPr algn="l">
              <a:lnSpc>
                <a:spcPts val="2828"/>
              </a:lnSpc>
            </a:pPr>
            <a:r>
              <a:rPr lang="en-US" sz="2357" b="1">
                <a:solidFill>
                  <a:srgbClr val="6DA700"/>
                </a:solidFill>
                <a:latin typeface="Prompt Bold"/>
                <a:ea typeface="Prompt Bold"/>
                <a:cs typeface="Prompt Bold"/>
                <a:sym typeface="Prompt Bold"/>
              </a:rPr>
              <a:t>“โครงการแก้ไขปัญหาความยากจน (กข.คจ.)”</a:t>
            </a:r>
          </a:p>
          <a:p>
            <a:pPr algn="l">
              <a:lnSpc>
                <a:spcPts val="3045"/>
              </a:lnSpc>
            </a:pPr>
            <a:endParaRPr lang="en-US" sz="2357" b="1">
              <a:solidFill>
                <a:srgbClr val="6DA700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129" name="TextBox 129"/>
          <p:cNvSpPr txBox="1"/>
          <p:nvPr/>
        </p:nvSpPr>
        <p:spPr>
          <a:xfrm>
            <a:off x="1213211" y="114719"/>
            <a:ext cx="14481708" cy="585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8"/>
              </a:lnSpc>
            </a:pPr>
            <a:r>
              <a:rPr lang="en-US" sz="3750" b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การดำเนินงานโครงการแก้ไขปัญหาความยากจน (กข.คจ.) ประจำปี 2569</a:t>
            </a:r>
          </a:p>
        </p:txBody>
      </p:sp>
      <p:sp>
        <p:nvSpPr>
          <p:cNvPr id="130" name="TextBox 130"/>
          <p:cNvSpPr txBox="1"/>
          <p:nvPr/>
        </p:nvSpPr>
        <p:spPr>
          <a:xfrm>
            <a:off x="9664427" y="4860638"/>
            <a:ext cx="6881151" cy="330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9"/>
              </a:lnSpc>
              <a:spcBef>
                <a:spcPct val="0"/>
              </a:spcBef>
            </a:pPr>
            <a:r>
              <a:rPr lang="en-US" sz="1970" b="1" i="1">
                <a:solidFill>
                  <a:srgbClr val="000000"/>
                </a:solidFill>
                <a:latin typeface="Anantason Bold Italics"/>
                <a:ea typeface="Anantason Bold Italics"/>
                <a:cs typeface="Anantason Bold Italics"/>
                <a:sym typeface="Anantason Bold Italics"/>
              </a:rPr>
              <a:t>ทิศทางการขับเคลื่อนโครงการแก้ไขปัญหาความยากจน (กข.คจ.)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9730183"/>
            <a:ext cx="6268157" cy="1645391"/>
          </a:xfrm>
          <a:custGeom>
            <a:avLst/>
            <a:gdLst/>
            <a:ahLst/>
            <a:cxnLst/>
            <a:rect l="l" t="t" r="r" b="b"/>
            <a:pathLst>
              <a:path w="6268157" h="1645391">
                <a:moveTo>
                  <a:pt x="0" y="0"/>
                </a:moveTo>
                <a:lnTo>
                  <a:pt x="6268157" y="0"/>
                </a:lnTo>
                <a:lnTo>
                  <a:pt x="6268157" y="1645391"/>
                </a:lnTo>
                <a:lnTo>
                  <a:pt x="0" y="16453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597887" y="9730183"/>
            <a:ext cx="6268157" cy="1645391"/>
          </a:xfrm>
          <a:custGeom>
            <a:avLst/>
            <a:gdLst/>
            <a:ahLst/>
            <a:cxnLst/>
            <a:rect l="l" t="t" r="r" b="b"/>
            <a:pathLst>
              <a:path w="6268157" h="1645391">
                <a:moveTo>
                  <a:pt x="0" y="0"/>
                </a:moveTo>
                <a:lnTo>
                  <a:pt x="6268156" y="0"/>
                </a:lnTo>
                <a:lnTo>
                  <a:pt x="6268156" y="1645391"/>
                </a:lnTo>
                <a:lnTo>
                  <a:pt x="0" y="16453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761855" y="9730183"/>
            <a:ext cx="6268157" cy="1645391"/>
          </a:xfrm>
          <a:custGeom>
            <a:avLst/>
            <a:gdLst/>
            <a:ahLst/>
            <a:cxnLst/>
            <a:rect l="l" t="t" r="r" b="b"/>
            <a:pathLst>
              <a:path w="6268157" h="1645391">
                <a:moveTo>
                  <a:pt x="0" y="0"/>
                </a:moveTo>
                <a:lnTo>
                  <a:pt x="6268156" y="0"/>
                </a:lnTo>
                <a:lnTo>
                  <a:pt x="6268156" y="1645391"/>
                </a:lnTo>
                <a:lnTo>
                  <a:pt x="0" y="16453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5368415" y="2708888"/>
            <a:ext cx="6548961" cy="1778535"/>
            <a:chOff x="0" y="0"/>
            <a:chExt cx="8731948" cy="2371380"/>
          </a:xfrm>
        </p:grpSpPr>
        <p:sp>
          <p:nvSpPr>
            <p:cNvPr id="6" name="Freeform 6"/>
            <p:cNvSpPr/>
            <p:nvPr/>
          </p:nvSpPr>
          <p:spPr>
            <a:xfrm>
              <a:off x="1590097" y="314754"/>
              <a:ext cx="1522291" cy="1522291"/>
            </a:xfrm>
            <a:custGeom>
              <a:avLst/>
              <a:gdLst/>
              <a:ahLst/>
              <a:cxnLst/>
              <a:rect l="l" t="t" r="r" b="b"/>
              <a:pathLst>
                <a:path w="1522291" h="1522291">
                  <a:moveTo>
                    <a:pt x="0" y="0"/>
                  </a:moveTo>
                  <a:lnTo>
                    <a:pt x="1522291" y="0"/>
                  </a:lnTo>
                  <a:lnTo>
                    <a:pt x="1522291" y="1522291"/>
                  </a:lnTo>
                  <a:lnTo>
                    <a:pt x="0" y="1522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314754"/>
              <a:ext cx="1522291" cy="1522291"/>
            </a:xfrm>
            <a:custGeom>
              <a:avLst/>
              <a:gdLst/>
              <a:ahLst/>
              <a:cxnLst/>
              <a:rect l="l" t="t" r="r" b="b"/>
              <a:pathLst>
                <a:path w="1522291" h="1522291">
                  <a:moveTo>
                    <a:pt x="0" y="0"/>
                  </a:moveTo>
                  <a:lnTo>
                    <a:pt x="1522291" y="0"/>
                  </a:lnTo>
                  <a:lnTo>
                    <a:pt x="1522291" y="1522291"/>
                  </a:lnTo>
                  <a:lnTo>
                    <a:pt x="0" y="1522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4516161" y="0"/>
              <a:ext cx="4215787" cy="2371380"/>
            </a:xfrm>
            <a:custGeom>
              <a:avLst/>
              <a:gdLst/>
              <a:ahLst/>
              <a:cxnLst/>
              <a:rect l="l" t="t" r="r" b="b"/>
              <a:pathLst>
                <a:path w="4215787" h="2371380">
                  <a:moveTo>
                    <a:pt x="0" y="0"/>
                  </a:moveTo>
                  <a:lnTo>
                    <a:pt x="4215787" y="0"/>
                  </a:lnTo>
                  <a:lnTo>
                    <a:pt x="4215787" y="2371380"/>
                  </a:lnTo>
                  <a:lnTo>
                    <a:pt x="0" y="2371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3179034" y="316949"/>
              <a:ext cx="1524546" cy="1522291"/>
            </a:xfrm>
            <a:custGeom>
              <a:avLst/>
              <a:gdLst/>
              <a:ahLst/>
              <a:cxnLst/>
              <a:rect l="l" t="t" r="r" b="b"/>
              <a:pathLst>
                <a:path w="1524546" h="1522291">
                  <a:moveTo>
                    <a:pt x="0" y="0"/>
                  </a:moveTo>
                  <a:lnTo>
                    <a:pt x="1524546" y="0"/>
                  </a:lnTo>
                  <a:lnTo>
                    <a:pt x="1524546" y="1522290"/>
                  </a:lnTo>
                  <a:lnTo>
                    <a:pt x="0" y="1522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615808" y="2933098"/>
            <a:ext cx="1145342" cy="1145342"/>
          </a:xfrm>
          <a:custGeom>
            <a:avLst/>
            <a:gdLst/>
            <a:ahLst/>
            <a:cxnLst/>
            <a:rect l="l" t="t" r="r" b="b"/>
            <a:pathLst>
              <a:path w="1145342" h="1145342">
                <a:moveTo>
                  <a:pt x="0" y="0"/>
                </a:moveTo>
                <a:lnTo>
                  <a:pt x="1145342" y="0"/>
                </a:lnTo>
                <a:lnTo>
                  <a:pt x="1145342" y="1145342"/>
                </a:lnTo>
                <a:lnTo>
                  <a:pt x="0" y="1145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292311" y="9308075"/>
            <a:ext cx="1688432" cy="844216"/>
          </a:xfrm>
          <a:custGeom>
            <a:avLst/>
            <a:gdLst/>
            <a:ahLst/>
            <a:cxnLst/>
            <a:rect l="l" t="t" r="r" b="b"/>
            <a:pathLst>
              <a:path w="1688432" h="844216">
                <a:moveTo>
                  <a:pt x="0" y="0"/>
                </a:moveTo>
                <a:lnTo>
                  <a:pt x="1688432" y="0"/>
                </a:lnTo>
                <a:lnTo>
                  <a:pt x="1688432" y="844216"/>
                </a:lnTo>
                <a:lnTo>
                  <a:pt x="0" y="8442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454244" y="4325498"/>
            <a:ext cx="9379511" cy="897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4"/>
              </a:lnSpc>
            </a:pPr>
            <a:r>
              <a:rPr lang="en-US" sz="4848" spc="-145">
                <a:solidFill>
                  <a:srgbClr val="000000"/>
                </a:solidFill>
                <a:latin typeface="Helvetica Thai"/>
                <a:ea typeface="Helvetica Thai"/>
                <a:cs typeface="Helvetica Thai"/>
                <a:sym typeface="Helvetica Thai"/>
              </a:rPr>
              <a:t>สำนักพัฒนาทุนและองค์กรการเงินชุมชน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13365" y="5503941"/>
            <a:ext cx="8520391" cy="707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3"/>
              </a:lnSpc>
            </a:pPr>
            <a:r>
              <a:rPr lang="en-US" sz="3815" spc="-114">
                <a:solidFill>
                  <a:srgbClr val="000000"/>
                </a:solidFill>
                <a:latin typeface="Helvetica Thai"/>
                <a:ea typeface="Helvetica Thai"/>
                <a:cs typeface="Helvetica Thai"/>
                <a:sym typeface="Helvetica Thai"/>
              </a:rPr>
              <a:t>กรมการพัฒนาชุมชน กระทรวงมหาดไทย</a:t>
            </a:r>
          </a:p>
        </p:txBody>
      </p:sp>
      <p:sp>
        <p:nvSpPr>
          <p:cNvPr id="14" name="Freeform 14"/>
          <p:cNvSpPr/>
          <p:nvPr/>
        </p:nvSpPr>
        <p:spPr>
          <a:xfrm>
            <a:off x="263692" y="9046501"/>
            <a:ext cx="16366731" cy="1209951"/>
          </a:xfrm>
          <a:custGeom>
            <a:avLst/>
            <a:gdLst/>
            <a:ahLst/>
            <a:cxnLst/>
            <a:rect l="l" t="t" r="r" b="b"/>
            <a:pathLst>
              <a:path w="16366731" h="1209951">
                <a:moveTo>
                  <a:pt x="0" y="0"/>
                </a:moveTo>
                <a:lnTo>
                  <a:pt x="16366731" y="0"/>
                </a:lnTo>
                <a:lnTo>
                  <a:pt x="16366731" y="1209951"/>
                </a:lnTo>
                <a:lnTo>
                  <a:pt x="0" y="120995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4" r="-344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951113" y="2933098"/>
            <a:ext cx="882642" cy="882642"/>
          </a:xfrm>
          <a:custGeom>
            <a:avLst/>
            <a:gdLst/>
            <a:ahLst/>
            <a:cxnLst/>
            <a:rect l="l" t="t" r="r" b="b"/>
            <a:pathLst>
              <a:path w="882642" h="882642">
                <a:moveTo>
                  <a:pt x="0" y="0"/>
                </a:moveTo>
                <a:lnTo>
                  <a:pt x="882643" y="0"/>
                </a:lnTo>
                <a:lnTo>
                  <a:pt x="882643" y="882642"/>
                </a:lnTo>
                <a:lnTo>
                  <a:pt x="0" y="88264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5400" y="0"/>
            <a:ext cx="15097201" cy="9435751"/>
          </a:xfrm>
          <a:custGeom>
            <a:avLst/>
            <a:gdLst/>
            <a:ahLst/>
            <a:cxnLst/>
            <a:rect l="l" t="t" r="r" b="b"/>
            <a:pathLst>
              <a:path w="15097201" h="9435751">
                <a:moveTo>
                  <a:pt x="0" y="0"/>
                </a:moveTo>
                <a:lnTo>
                  <a:pt x="15097200" y="0"/>
                </a:lnTo>
                <a:lnTo>
                  <a:pt x="15097200" y="9435751"/>
                </a:lnTo>
                <a:lnTo>
                  <a:pt x="0" y="94357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41239" y="7249898"/>
            <a:ext cx="3548318" cy="1599151"/>
            <a:chOff x="0" y="0"/>
            <a:chExt cx="934537" cy="4211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4537" cy="421176"/>
            </a:xfrm>
            <a:custGeom>
              <a:avLst/>
              <a:gdLst/>
              <a:ahLst/>
              <a:cxnLst/>
              <a:rect l="l" t="t" r="r" b="b"/>
              <a:pathLst>
                <a:path w="934537" h="421176">
                  <a:moveTo>
                    <a:pt x="0" y="0"/>
                  </a:moveTo>
                  <a:lnTo>
                    <a:pt x="934537" y="0"/>
                  </a:lnTo>
                  <a:lnTo>
                    <a:pt x="934537" y="421176"/>
                  </a:lnTo>
                  <a:lnTo>
                    <a:pt x="0" y="4211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sq">
              <a:solidFill>
                <a:srgbClr val="D9242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34537" cy="421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9382670"/>
            <a:ext cx="18288000" cy="1071291"/>
            <a:chOff x="0" y="0"/>
            <a:chExt cx="24384000" cy="14283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787455" cy="1238961"/>
            </a:xfrm>
            <a:custGeom>
              <a:avLst/>
              <a:gdLst/>
              <a:ahLst/>
              <a:cxnLst/>
              <a:rect l="l" t="t" r="r" b="b"/>
              <a:pathLst>
                <a:path w="16787455" h="1238961">
                  <a:moveTo>
                    <a:pt x="0" y="0"/>
                  </a:moveTo>
                  <a:lnTo>
                    <a:pt x="16787455" y="0"/>
                  </a:lnTo>
                  <a:lnTo>
                    <a:pt x="16787455" y="1238961"/>
                  </a:lnTo>
                  <a:lnTo>
                    <a:pt x="0" y="1238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" r="-3420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660748" y="136607"/>
              <a:ext cx="904463" cy="1291781"/>
            </a:xfrm>
            <a:custGeom>
              <a:avLst/>
              <a:gdLst/>
              <a:ahLst/>
              <a:cxnLst/>
              <a:rect l="l" t="t" r="r" b="b"/>
              <a:pathLst>
                <a:path w="904463" h="1291781">
                  <a:moveTo>
                    <a:pt x="0" y="0"/>
                  </a:moveTo>
                  <a:lnTo>
                    <a:pt x="904463" y="0"/>
                  </a:lnTo>
                  <a:lnTo>
                    <a:pt x="904463" y="1291781"/>
                  </a:lnTo>
                  <a:lnTo>
                    <a:pt x="0" y="1291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6698991" y="312793"/>
              <a:ext cx="895188" cy="895188"/>
            </a:xfrm>
            <a:custGeom>
              <a:avLst/>
              <a:gdLst/>
              <a:ahLst/>
              <a:cxnLst/>
              <a:rect l="l" t="t" r="r" b="b"/>
              <a:pathLst>
                <a:path w="895188" h="895188">
                  <a:moveTo>
                    <a:pt x="0" y="0"/>
                  </a:moveTo>
                  <a:lnTo>
                    <a:pt x="895188" y="0"/>
                  </a:lnTo>
                  <a:lnTo>
                    <a:pt x="895188" y="895188"/>
                  </a:lnTo>
                  <a:lnTo>
                    <a:pt x="0" y="895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2132758" y="191769"/>
              <a:ext cx="2251242" cy="1125621"/>
            </a:xfrm>
            <a:custGeom>
              <a:avLst/>
              <a:gdLst/>
              <a:ahLst/>
              <a:cxnLst/>
              <a:rect l="l" t="t" r="r" b="b"/>
              <a:pathLst>
                <a:path w="2251242" h="1125621">
                  <a:moveTo>
                    <a:pt x="0" y="0"/>
                  </a:moveTo>
                  <a:lnTo>
                    <a:pt x="2251242" y="0"/>
                  </a:lnTo>
                  <a:lnTo>
                    <a:pt x="2251242" y="1125621"/>
                  </a:lnTo>
                  <a:lnTo>
                    <a:pt x="0" y="1125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8822876" y="312793"/>
              <a:ext cx="3309882" cy="939409"/>
            </a:xfrm>
            <a:custGeom>
              <a:avLst/>
              <a:gdLst/>
              <a:ahLst/>
              <a:cxnLst/>
              <a:rect l="l" t="t" r="r" b="b"/>
              <a:pathLst>
                <a:path w="3309882" h="939409">
                  <a:moveTo>
                    <a:pt x="0" y="0"/>
                  </a:moveTo>
                  <a:lnTo>
                    <a:pt x="3309882" y="0"/>
                  </a:lnTo>
                  <a:lnTo>
                    <a:pt x="3309882" y="939409"/>
                  </a:lnTo>
                  <a:lnTo>
                    <a:pt x="0" y="93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15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82670"/>
            <a:ext cx="18288000" cy="1071291"/>
            <a:chOff x="0" y="0"/>
            <a:chExt cx="24384000" cy="14283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87455" cy="1238961"/>
            </a:xfrm>
            <a:custGeom>
              <a:avLst/>
              <a:gdLst/>
              <a:ahLst/>
              <a:cxnLst/>
              <a:rect l="l" t="t" r="r" b="b"/>
              <a:pathLst>
                <a:path w="16787455" h="1238961">
                  <a:moveTo>
                    <a:pt x="0" y="0"/>
                  </a:moveTo>
                  <a:lnTo>
                    <a:pt x="16787455" y="0"/>
                  </a:lnTo>
                  <a:lnTo>
                    <a:pt x="16787455" y="1238961"/>
                  </a:lnTo>
                  <a:lnTo>
                    <a:pt x="0" y="1238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r="-3420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7660748" y="136607"/>
              <a:ext cx="904463" cy="1291781"/>
            </a:xfrm>
            <a:custGeom>
              <a:avLst/>
              <a:gdLst/>
              <a:ahLst/>
              <a:cxnLst/>
              <a:rect l="l" t="t" r="r" b="b"/>
              <a:pathLst>
                <a:path w="904463" h="1291781">
                  <a:moveTo>
                    <a:pt x="0" y="0"/>
                  </a:moveTo>
                  <a:lnTo>
                    <a:pt x="904463" y="0"/>
                  </a:lnTo>
                  <a:lnTo>
                    <a:pt x="904463" y="1291781"/>
                  </a:lnTo>
                  <a:lnTo>
                    <a:pt x="0" y="1291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6698991" y="312793"/>
              <a:ext cx="895188" cy="895188"/>
            </a:xfrm>
            <a:custGeom>
              <a:avLst/>
              <a:gdLst/>
              <a:ahLst/>
              <a:cxnLst/>
              <a:rect l="l" t="t" r="r" b="b"/>
              <a:pathLst>
                <a:path w="895188" h="895188">
                  <a:moveTo>
                    <a:pt x="0" y="0"/>
                  </a:moveTo>
                  <a:lnTo>
                    <a:pt x="895188" y="0"/>
                  </a:lnTo>
                  <a:lnTo>
                    <a:pt x="895188" y="895188"/>
                  </a:lnTo>
                  <a:lnTo>
                    <a:pt x="0" y="895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2132758" y="191769"/>
              <a:ext cx="2251242" cy="1125621"/>
            </a:xfrm>
            <a:custGeom>
              <a:avLst/>
              <a:gdLst/>
              <a:ahLst/>
              <a:cxnLst/>
              <a:rect l="l" t="t" r="r" b="b"/>
              <a:pathLst>
                <a:path w="2251242" h="1125621">
                  <a:moveTo>
                    <a:pt x="0" y="0"/>
                  </a:moveTo>
                  <a:lnTo>
                    <a:pt x="2251242" y="0"/>
                  </a:lnTo>
                  <a:lnTo>
                    <a:pt x="2251242" y="1125621"/>
                  </a:lnTo>
                  <a:lnTo>
                    <a:pt x="0" y="1125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8822876" y="312793"/>
              <a:ext cx="3309882" cy="939409"/>
            </a:xfrm>
            <a:custGeom>
              <a:avLst/>
              <a:gdLst/>
              <a:ahLst/>
              <a:cxnLst/>
              <a:rect l="l" t="t" r="r" b="b"/>
              <a:pathLst>
                <a:path w="3309882" h="939409">
                  <a:moveTo>
                    <a:pt x="0" y="0"/>
                  </a:moveTo>
                  <a:lnTo>
                    <a:pt x="3309882" y="0"/>
                  </a:lnTo>
                  <a:lnTo>
                    <a:pt x="3309882" y="939409"/>
                  </a:lnTo>
                  <a:lnTo>
                    <a:pt x="0" y="93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315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18341716" cy="1238331"/>
            <a:chOff x="0" y="0"/>
            <a:chExt cx="4830740" cy="3261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30740" cy="326145"/>
            </a:xfrm>
            <a:custGeom>
              <a:avLst/>
              <a:gdLst/>
              <a:ahLst/>
              <a:cxnLst/>
              <a:rect l="l" t="t" r="r" b="b"/>
              <a:pathLst>
                <a:path w="4830740" h="326145">
                  <a:moveTo>
                    <a:pt x="0" y="0"/>
                  </a:moveTo>
                  <a:lnTo>
                    <a:pt x="4830740" y="0"/>
                  </a:lnTo>
                  <a:lnTo>
                    <a:pt x="4830740" y="326145"/>
                  </a:lnTo>
                  <a:lnTo>
                    <a:pt x="0" y="326145"/>
                  </a:lnTo>
                  <a:close/>
                </a:path>
              </a:pathLst>
            </a:custGeom>
            <a:gradFill rotWithShape="1">
              <a:gsLst>
                <a:gs pos="0">
                  <a:srgbClr val="00FFC2">
                    <a:alpha val="10000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04C9D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4830740" cy="326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126060" y="1285956"/>
            <a:ext cx="1626271" cy="1626271"/>
          </a:xfrm>
          <a:custGeom>
            <a:avLst/>
            <a:gdLst/>
            <a:ahLst/>
            <a:cxnLst/>
            <a:rect l="l" t="t" r="r" b="b"/>
            <a:pathLst>
              <a:path w="1626271" h="1626271">
                <a:moveTo>
                  <a:pt x="0" y="0"/>
                </a:moveTo>
                <a:lnTo>
                  <a:pt x="1626271" y="0"/>
                </a:lnTo>
                <a:lnTo>
                  <a:pt x="1626271" y="1626270"/>
                </a:lnTo>
                <a:lnTo>
                  <a:pt x="0" y="16262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V="1">
            <a:off x="3097327" y="2490244"/>
            <a:ext cx="3774044" cy="1377526"/>
          </a:xfrm>
          <a:custGeom>
            <a:avLst/>
            <a:gdLst/>
            <a:ahLst/>
            <a:cxnLst/>
            <a:rect l="l" t="t" r="r" b="b"/>
            <a:pathLst>
              <a:path w="3774044" h="1377526">
                <a:moveTo>
                  <a:pt x="0" y="1377526"/>
                </a:moveTo>
                <a:lnTo>
                  <a:pt x="3774045" y="1377526"/>
                </a:lnTo>
                <a:lnTo>
                  <a:pt x="3774045" y="0"/>
                </a:lnTo>
                <a:lnTo>
                  <a:pt x="0" y="0"/>
                </a:lnTo>
                <a:lnTo>
                  <a:pt x="0" y="1377526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006224" y="3390416"/>
            <a:ext cx="6109072" cy="3331989"/>
          </a:xfrm>
          <a:custGeom>
            <a:avLst/>
            <a:gdLst/>
            <a:ahLst/>
            <a:cxnLst/>
            <a:rect l="l" t="t" r="r" b="b"/>
            <a:pathLst>
              <a:path w="6109072" h="3331989">
                <a:moveTo>
                  <a:pt x="0" y="0"/>
                </a:moveTo>
                <a:lnTo>
                  <a:pt x="6109072" y="0"/>
                </a:lnTo>
                <a:lnTo>
                  <a:pt x="6109072" y="3331990"/>
                </a:lnTo>
                <a:lnTo>
                  <a:pt x="0" y="3331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2115296" y="3121857"/>
            <a:ext cx="6021529" cy="5569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726" lvl="1" indent="-194363" algn="l">
              <a:lnSpc>
                <a:spcPts val="2754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การส่งเสริมการเข้าถึงแหล่งทุนของครัวเรือนเป้าหมาย</a:t>
            </a:r>
          </a:p>
          <a:p>
            <a:pPr marL="388726" lvl="1" indent="-194363" algn="l">
              <a:lnSpc>
                <a:spcPts val="2754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การส่งเสริมการจัดตั้งกลุ่มออมทรัพย์เพื่อการผลิตในหมู่บ้านโครงการแก้ไขปัญหาความยากจน (กข.คจ.)</a:t>
            </a:r>
          </a:p>
          <a:p>
            <a:pPr marL="388726" lvl="1" indent="-194363" algn="l">
              <a:lnSpc>
                <a:spcPts val="2754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การจัดทำแนวทางการดำเนินงานโครงการแก้ไขปัญหาความยากจน (กข.คจ.)</a:t>
            </a:r>
          </a:p>
          <a:p>
            <a:pPr marL="388726" lvl="1" indent="-194363" algn="l">
              <a:lnSpc>
                <a:spcPts val="2754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การจัดทำคู่มือ/หลักสูตรการดำเนินงานโครงการแก้ไขปัญหาความยากจน (กข.คจ.)</a:t>
            </a:r>
          </a:p>
          <a:p>
            <a:pPr marL="388726" lvl="1" indent="-194363" algn="l">
              <a:lnSpc>
                <a:spcPts val="2754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การจัดการความรู้ ถอดบทเรียนความสำเร็จ/ปัญหาอุปสรรค/ความต้องการของการดำเนินงานโครงการแก้ไขปัญหาความยากจน (กข.คจ.) เพื่อพัฒนางานฯ</a:t>
            </a:r>
          </a:p>
          <a:p>
            <a:pPr marL="388726" lvl="1" indent="-194363" algn="l">
              <a:lnSpc>
                <a:spcPts val="2754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รายงานภาวะหนี้สินและฐานะการเงินโครงการแก้ไขปัญหาความยากจน (กข.คจ.)</a:t>
            </a:r>
          </a:p>
          <a:p>
            <a:pPr marL="388726" lvl="1" indent="-194363" algn="l">
              <a:lnSpc>
                <a:spcPts val="2754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รายงานการติดตาม ตรวจสอบ และแก้ไขปัญหาการชำระเงินยืมโครงการแก้ไขปัญหาความยากจน (กข.คจ.) </a:t>
            </a:r>
          </a:p>
          <a:p>
            <a:pPr marL="388726" lvl="1" indent="-194363" algn="l">
              <a:lnSpc>
                <a:spcPts val="2754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รายงานตามประเด็นข้อสั่งการของกระทรวงมหาดไทย เกี่ยวกับงานโครงการแก้ไขปัญหาความยากจน (กข.คจ.)</a:t>
            </a:r>
          </a:p>
        </p:txBody>
      </p:sp>
      <p:sp>
        <p:nvSpPr>
          <p:cNvPr id="15" name="Freeform 15"/>
          <p:cNvSpPr/>
          <p:nvPr/>
        </p:nvSpPr>
        <p:spPr>
          <a:xfrm flipH="1" flipV="1">
            <a:off x="11192949" y="2490244"/>
            <a:ext cx="3466172" cy="1265153"/>
          </a:xfrm>
          <a:custGeom>
            <a:avLst/>
            <a:gdLst/>
            <a:ahLst/>
            <a:cxnLst/>
            <a:rect l="l" t="t" r="r" b="b"/>
            <a:pathLst>
              <a:path w="3466172" h="1265153">
                <a:moveTo>
                  <a:pt x="3466172" y="1265153"/>
                </a:moveTo>
                <a:lnTo>
                  <a:pt x="0" y="1265153"/>
                </a:lnTo>
                <a:lnTo>
                  <a:pt x="0" y="0"/>
                </a:lnTo>
                <a:lnTo>
                  <a:pt x="3466172" y="0"/>
                </a:lnTo>
                <a:lnTo>
                  <a:pt x="3466172" y="1265153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28700" y="1427370"/>
            <a:ext cx="1348684" cy="1348684"/>
          </a:xfrm>
          <a:custGeom>
            <a:avLst/>
            <a:gdLst/>
            <a:ahLst/>
            <a:cxnLst/>
            <a:rect l="l" t="t" r="r" b="b"/>
            <a:pathLst>
              <a:path w="1348684" h="1348684">
                <a:moveTo>
                  <a:pt x="0" y="0"/>
                </a:moveTo>
                <a:lnTo>
                  <a:pt x="1348684" y="0"/>
                </a:lnTo>
                <a:lnTo>
                  <a:pt x="1348684" y="1348683"/>
                </a:lnTo>
                <a:lnTo>
                  <a:pt x="0" y="134868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748192" y="3086100"/>
            <a:ext cx="4791616" cy="4114800"/>
          </a:xfrm>
          <a:custGeom>
            <a:avLst/>
            <a:gdLst/>
            <a:ahLst/>
            <a:cxnLst/>
            <a:rect l="l" t="t" r="r" b="b"/>
            <a:pathLst>
              <a:path w="4791616" h="4114800">
                <a:moveTo>
                  <a:pt x="0" y="0"/>
                </a:moveTo>
                <a:lnTo>
                  <a:pt x="4791616" y="0"/>
                </a:lnTo>
                <a:lnTo>
                  <a:pt x="47916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-1640280" y="405792"/>
            <a:ext cx="21402079" cy="53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2"/>
              </a:lnSpc>
            </a:pPr>
            <a:r>
              <a:rPr lang="en-US" sz="4574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กลุ่มงานส่งเสริมและพัฒนาทุนชุมชน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950948" y="1594189"/>
            <a:ext cx="4355852" cy="878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7391"/>
              </a:lnSpc>
            </a:pPr>
            <a:r>
              <a:rPr lang="en-US" sz="4322" b="1" dirty="0" err="1">
                <a:solidFill>
                  <a:srgbClr val="00CEE8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บทบาทหน้าที่</a:t>
            </a:r>
            <a:endParaRPr lang="en-US" sz="4322" b="1" dirty="0">
              <a:solidFill>
                <a:srgbClr val="00CEE8"/>
              </a:solidFill>
              <a:latin typeface="Anantason Bold"/>
              <a:ea typeface="Anantason Bold"/>
              <a:cs typeface="Anantason Bold"/>
              <a:sym typeface="Anantason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625034" y="1586147"/>
            <a:ext cx="4791616" cy="87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7387"/>
              </a:lnSpc>
            </a:pPr>
            <a:r>
              <a:rPr lang="en-US" sz="4320" b="1" dirty="0" err="1">
                <a:solidFill>
                  <a:srgbClr val="3ED4B7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บทบาทหน้าที่</a:t>
            </a:r>
            <a:endParaRPr lang="en-US" sz="4320" b="1" dirty="0">
              <a:solidFill>
                <a:srgbClr val="3ED4B7"/>
              </a:solidFill>
              <a:latin typeface="Anantason Bold"/>
              <a:ea typeface="Anantason Bold"/>
              <a:cs typeface="Anantason Bold"/>
              <a:sym typeface="Anantason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49655" y="3157344"/>
            <a:ext cx="5792424" cy="5220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726" lvl="1" indent="-194363" algn="l">
              <a:lnSpc>
                <a:spcPts val="2754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การส่งเสริมและสนับสนุนการจัดตั้งและดำเนินงาน</a:t>
            </a:r>
          </a:p>
          <a:p>
            <a:pPr algn="l">
              <a:lnSpc>
                <a:spcPts val="2754"/>
              </a:lnSpc>
            </a:pPr>
            <a:r>
              <a:rPr lang="en-US" sz="18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       กลุ่มออมทรัพย์เพื่อการผลิต</a:t>
            </a:r>
          </a:p>
          <a:p>
            <a:pPr marL="388726" lvl="1" indent="-194363" algn="l">
              <a:lnSpc>
                <a:spcPts val="2754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การส่งเสริม สนับสนุนและพัฒนาศักยภาพการดำเนินงานทุนชุมชน </a:t>
            </a:r>
          </a:p>
          <a:p>
            <a:pPr marL="388726" lvl="1" indent="-194363" algn="l">
              <a:lnSpc>
                <a:spcPts val="2754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การขับเคลื่อนโรงเรียนและศูนย์เรียนรู้กลุ่มออมทรัพย์เพื่อการผลิต</a:t>
            </a:r>
          </a:p>
          <a:p>
            <a:pPr marL="388726" lvl="1" indent="-194363" algn="l">
              <a:lnSpc>
                <a:spcPts val="2754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การส่งเสริมและสนับสนุนคณะกรรมการเครือข่าย</a:t>
            </a:r>
          </a:p>
          <a:p>
            <a:pPr algn="l">
              <a:lnSpc>
                <a:spcPts val="2754"/>
              </a:lnSpc>
            </a:pPr>
            <a:r>
              <a:rPr lang="en-US" sz="18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       กลุ่มออมทรัพย์เพื่อการผลิต ทุกระดับ</a:t>
            </a:r>
          </a:p>
          <a:p>
            <a:pPr marL="388726" lvl="1" indent="-194363" algn="l">
              <a:lnSpc>
                <a:spcPts val="2754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การส่งเสริมและพัฒนากิจกรรมของกลุ่มออมทรัพย์</a:t>
            </a:r>
          </a:p>
          <a:p>
            <a:pPr algn="l">
              <a:lnSpc>
                <a:spcPts val="2754"/>
              </a:lnSpc>
            </a:pPr>
            <a:r>
              <a:rPr lang="en-US" sz="18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       เพื่อการผลิต และศูนย์สาธิตการตลาด</a:t>
            </a:r>
          </a:p>
          <a:p>
            <a:pPr marL="388726" lvl="1" indent="-194363" algn="l">
              <a:lnSpc>
                <a:spcPts val="2754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การส่งเสริมการออมและพัฒนาทักษะการบริหารจัดการทางการเงินของครอบครัวและชุมชน</a:t>
            </a:r>
          </a:p>
          <a:p>
            <a:pPr marL="388726" lvl="1" indent="-194363" algn="l">
              <a:lnSpc>
                <a:spcPts val="2754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มหกรรมการออม</a:t>
            </a:r>
          </a:p>
          <a:p>
            <a:pPr marL="388726" lvl="1" indent="-194363" algn="l">
              <a:lnSpc>
                <a:spcPts val="2754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การจัดทำฐานข้อมูลกลุ่มออมทรัพย์เพื่อการผลิต</a:t>
            </a:r>
          </a:p>
          <a:p>
            <a:pPr algn="l">
              <a:lnSpc>
                <a:spcPts val="2754"/>
              </a:lnSpc>
            </a:pPr>
            <a:endParaRPr lang="en-US" sz="1800" b="1">
              <a:solidFill>
                <a:srgbClr val="000000"/>
              </a:solidFill>
              <a:latin typeface="Anantason Bold"/>
              <a:ea typeface="Anantason Bold"/>
              <a:cs typeface="Anantason Bold"/>
              <a:sym typeface="Anantason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6195413" y="4844784"/>
            <a:ext cx="2692748" cy="1279771"/>
            <a:chOff x="0" y="0"/>
            <a:chExt cx="912931" cy="43388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12931" cy="433885"/>
            </a:xfrm>
            <a:custGeom>
              <a:avLst/>
              <a:gdLst/>
              <a:ahLst/>
              <a:cxnLst/>
              <a:rect l="l" t="t" r="r" b="b"/>
              <a:pathLst>
                <a:path w="912931" h="433885">
                  <a:moveTo>
                    <a:pt x="0" y="0"/>
                  </a:moveTo>
                  <a:lnTo>
                    <a:pt x="912931" y="0"/>
                  </a:lnTo>
                  <a:lnTo>
                    <a:pt x="912931" y="433885"/>
                  </a:lnTo>
                  <a:lnTo>
                    <a:pt x="0" y="433885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912931" cy="433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6195413" y="4918277"/>
            <a:ext cx="2692748" cy="996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</a:pPr>
            <a:r>
              <a:rPr lang="en-US" sz="2779" b="1">
                <a:solidFill>
                  <a:srgbClr val="006B33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กลุ่มออมทรัพย์เพื่อการผลิต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9617783" y="4293477"/>
            <a:ext cx="2333165" cy="1382950"/>
            <a:chOff x="0" y="0"/>
            <a:chExt cx="889759" cy="52739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89759" cy="527392"/>
            </a:xfrm>
            <a:custGeom>
              <a:avLst/>
              <a:gdLst/>
              <a:ahLst/>
              <a:cxnLst/>
              <a:rect l="l" t="t" r="r" b="b"/>
              <a:pathLst>
                <a:path w="889759" h="527392">
                  <a:moveTo>
                    <a:pt x="0" y="0"/>
                  </a:moveTo>
                  <a:lnTo>
                    <a:pt x="889759" y="0"/>
                  </a:lnTo>
                  <a:lnTo>
                    <a:pt x="889759" y="527392"/>
                  </a:lnTo>
                  <a:lnTo>
                    <a:pt x="0" y="527392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889759" cy="5273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9625872" y="4329617"/>
            <a:ext cx="2316987" cy="1295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7"/>
              </a:lnSpc>
            </a:pPr>
            <a:r>
              <a:rPr lang="en-US" sz="2391" b="1">
                <a:solidFill>
                  <a:srgbClr val="089CA3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โครงการแก้ไขปัญหาความยากจน (กข.คจ.)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6452"/>
            <a:ext cx="18288000" cy="991288"/>
            <a:chOff x="0" y="0"/>
            <a:chExt cx="4816593" cy="2610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1080"/>
            </a:xfrm>
            <a:custGeom>
              <a:avLst/>
              <a:gdLst/>
              <a:ahLst/>
              <a:cxnLst/>
              <a:rect l="l" t="t" r="r" b="b"/>
              <a:pathLst>
                <a:path w="4816592" h="261080">
                  <a:moveTo>
                    <a:pt x="0" y="0"/>
                  </a:moveTo>
                  <a:lnTo>
                    <a:pt x="4816592" y="0"/>
                  </a:lnTo>
                  <a:lnTo>
                    <a:pt x="4816592" y="261080"/>
                  </a:lnTo>
                  <a:lnTo>
                    <a:pt x="0" y="261080"/>
                  </a:lnTo>
                  <a:close/>
                </a:path>
              </a:pathLst>
            </a:custGeom>
            <a:gradFill rotWithShape="1">
              <a:gsLst>
                <a:gs pos="0">
                  <a:srgbClr val="00ABFF">
                    <a:alpha val="10000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0495D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816593" cy="261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47657" y="1583813"/>
            <a:ext cx="647233" cy="647233"/>
          </a:xfrm>
          <a:custGeom>
            <a:avLst/>
            <a:gdLst/>
            <a:ahLst/>
            <a:cxnLst/>
            <a:rect l="l" t="t" r="r" b="b"/>
            <a:pathLst>
              <a:path w="647233" h="647233">
                <a:moveTo>
                  <a:pt x="0" y="0"/>
                </a:moveTo>
                <a:lnTo>
                  <a:pt x="647233" y="0"/>
                </a:lnTo>
                <a:lnTo>
                  <a:pt x="647233" y="647233"/>
                </a:lnTo>
                <a:lnTo>
                  <a:pt x="0" y="647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24784" y="3724871"/>
            <a:ext cx="647233" cy="647233"/>
          </a:xfrm>
          <a:custGeom>
            <a:avLst/>
            <a:gdLst/>
            <a:ahLst/>
            <a:cxnLst/>
            <a:rect l="l" t="t" r="r" b="b"/>
            <a:pathLst>
              <a:path w="647233" h="647233">
                <a:moveTo>
                  <a:pt x="0" y="0"/>
                </a:moveTo>
                <a:lnTo>
                  <a:pt x="647233" y="0"/>
                </a:lnTo>
                <a:lnTo>
                  <a:pt x="647233" y="647233"/>
                </a:lnTo>
                <a:lnTo>
                  <a:pt x="0" y="647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73491" y="5824181"/>
            <a:ext cx="637554" cy="637554"/>
          </a:xfrm>
          <a:custGeom>
            <a:avLst/>
            <a:gdLst/>
            <a:ahLst/>
            <a:cxnLst/>
            <a:rect l="l" t="t" r="r" b="b"/>
            <a:pathLst>
              <a:path w="637554" h="637554">
                <a:moveTo>
                  <a:pt x="0" y="0"/>
                </a:moveTo>
                <a:lnTo>
                  <a:pt x="637555" y="0"/>
                </a:lnTo>
                <a:lnTo>
                  <a:pt x="637555" y="637554"/>
                </a:lnTo>
                <a:lnTo>
                  <a:pt x="0" y="63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64011" y="1379058"/>
            <a:ext cx="825929" cy="825929"/>
          </a:xfrm>
          <a:custGeom>
            <a:avLst/>
            <a:gdLst/>
            <a:ahLst/>
            <a:cxnLst/>
            <a:rect l="l" t="t" r="r" b="b"/>
            <a:pathLst>
              <a:path w="825929" h="825929">
                <a:moveTo>
                  <a:pt x="0" y="0"/>
                </a:moveTo>
                <a:lnTo>
                  <a:pt x="825929" y="0"/>
                </a:lnTo>
                <a:lnTo>
                  <a:pt x="825929" y="825929"/>
                </a:lnTo>
                <a:lnTo>
                  <a:pt x="0" y="8259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33942" y="3649275"/>
            <a:ext cx="1643406" cy="831974"/>
          </a:xfrm>
          <a:custGeom>
            <a:avLst/>
            <a:gdLst/>
            <a:ahLst/>
            <a:cxnLst/>
            <a:rect l="l" t="t" r="r" b="b"/>
            <a:pathLst>
              <a:path w="1643406" h="831974">
                <a:moveTo>
                  <a:pt x="0" y="0"/>
                </a:moveTo>
                <a:lnTo>
                  <a:pt x="1643406" y="0"/>
                </a:lnTo>
                <a:lnTo>
                  <a:pt x="1643406" y="831975"/>
                </a:lnTo>
                <a:lnTo>
                  <a:pt x="0" y="8319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00983" y="5593687"/>
            <a:ext cx="1208511" cy="873149"/>
          </a:xfrm>
          <a:custGeom>
            <a:avLst/>
            <a:gdLst/>
            <a:ahLst/>
            <a:cxnLst/>
            <a:rect l="l" t="t" r="r" b="b"/>
            <a:pathLst>
              <a:path w="1208511" h="873149">
                <a:moveTo>
                  <a:pt x="0" y="0"/>
                </a:moveTo>
                <a:lnTo>
                  <a:pt x="1208511" y="0"/>
                </a:lnTo>
                <a:lnTo>
                  <a:pt x="1208511" y="873150"/>
                </a:lnTo>
                <a:lnTo>
                  <a:pt x="0" y="8731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2017006" y="9590852"/>
            <a:ext cx="6270994" cy="705673"/>
            <a:chOff x="0" y="0"/>
            <a:chExt cx="1651620" cy="18585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51620" cy="185856"/>
            </a:xfrm>
            <a:custGeom>
              <a:avLst/>
              <a:gdLst/>
              <a:ahLst/>
              <a:cxnLst/>
              <a:rect l="l" t="t" r="r" b="b"/>
              <a:pathLst>
                <a:path w="1651620" h="185856">
                  <a:moveTo>
                    <a:pt x="0" y="0"/>
                  </a:moveTo>
                  <a:lnTo>
                    <a:pt x="1651620" y="0"/>
                  </a:lnTo>
                  <a:lnTo>
                    <a:pt x="1651620" y="185856"/>
                  </a:lnTo>
                  <a:lnTo>
                    <a:pt x="0" y="1858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651620" cy="185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9382670"/>
            <a:ext cx="18288000" cy="1071291"/>
            <a:chOff x="0" y="0"/>
            <a:chExt cx="24384000" cy="142838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787455" cy="1238961"/>
            </a:xfrm>
            <a:custGeom>
              <a:avLst/>
              <a:gdLst/>
              <a:ahLst/>
              <a:cxnLst/>
              <a:rect l="l" t="t" r="r" b="b"/>
              <a:pathLst>
                <a:path w="16787455" h="1238961">
                  <a:moveTo>
                    <a:pt x="0" y="0"/>
                  </a:moveTo>
                  <a:lnTo>
                    <a:pt x="16787455" y="0"/>
                  </a:lnTo>
                  <a:lnTo>
                    <a:pt x="16787455" y="1238961"/>
                  </a:lnTo>
                  <a:lnTo>
                    <a:pt x="0" y="1238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t="-14" r="-3420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7660748" y="136607"/>
              <a:ext cx="904463" cy="1291781"/>
            </a:xfrm>
            <a:custGeom>
              <a:avLst/>
              <a:gdLst/>
              <a:ahLst/>
              <a:cxnLst/>
              <a:rect l="l" t="t" r="r" b="b"/>
              <a:pathLst>
                <a:path w="904463" h="1291781">
                  <a:moveTo>
                    <a:pt x="0" y="0"/>
                  </a:moveTo>
                  <a:lnTo>
                    <a:pt x="904463" y="0"/>
                  </a:lnTo>
                  <a:lnTo>
                    <a:pt x="904463" y="1291781"/>
                  </a:lnTo>
                  <a:lnTo>
                    <a:pt x="0" y="1291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6698991" y="312793"/>
              <a:ext cx="895188" cy="895188"/>
            </a:xfrm>
            <a:custGeom>
              <a:avLst/>
              <a:gdLst/>
              <a:ahLst/>
              <a:cxnLst/>
              <a:rect l="l" t="t" r="r" b="b"/>
              <a:pathLst>
                <a:path w="895188" h="895188">
                  <a:moveTo>
                    <a:pt x="0" y="0"/>
                  </a:moveTo>
                  <a:lnTo>
                    <a:pt x="895188" y="0"/>
                  </a:lnTo>
                  <a:lnTo>
                    <a:pt x="895188" y="895188"/>
                  </a:lnTo>
                  <a:lnTo>
                    <a:pt x="0" y="895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22132758" y="191769"/>
              <a:ext cx="2251242" cy="1125621"/>
            </a:xfrm>
            <a:custGeom>
              <a:avLst/>
              <a:gdLst/>
              <a:ahLst/>
              <a:cxnLst/>
              <a:rect l="l" t="t" r="r" b="b"/>
              <a:pathLst>
                <a:path w="2251242" h="1125621">
                  <a:moveTo>
                    <a:pt x="0" y="0"/>
                  </a:moveTo>
                  <a:lnTo>
                    <a:pt x="2251242" y="0"/>
                  </a:lnTo>
                  <a:lnTo>
                    <a:pt x="2251242" y="1125621"/>
                  </a:lnTo>
                  <a:lnTo>
                    <a:pt x="0" y="1125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8822876" y="312793"/>
              <a:ext cx="3309882" cy="939409"/>
            </a:xfrm>
            <a:custGeom>
              <a:avLst/>
              <a:gdLst/>
              <a:ahLst/>
              <a:cxnLst/>
              <a:rect l="l" t="t" r="r" b="b"/>
              <a:pathLst>
                <a:path w="3309882" h="939409">
                  <a:moveTo>
                    <a:pt x="0" y="0"/>
                  </a:moveTo>
                  <a:lnTo>
                    <a:pt x="3309882" y="0"/>
                  </a:lnTo>
                  <a:lnTo>
                    <a:pt x="3309882" y="939409"/>
                  </a:lnTo>
                  <a:lnTo>
                    <a:pt x="0" y="93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t="-315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519413" y="65724"/>
            <a:ext cx="792272" cy="792272"/>
          </a:xfrm>
          <a:custGeom>
            <a:avLst/>
            <a:gdLst/>
            <a:ahLst/>
            <a:cxnLst/>
            <a:rect l="l" t="t" r="r" b="b"/>
            <a:pathLst>
              <a:path w="792276" h="792276">
                <a:moveTo>
                  <a:pt x="0" y="0"/>
                </a:moveTo>
                <a:lnTo>
                  <a:pt x="792276" y="0"/>
                </a:lnTo>
                <a:lnTo>
                  <a:pt x="792276" y="792276"/>
                </a:lnTo>
                <a:lnTo>
                  <a:pt x="0" y="79227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7347698" y="-14895"/>
            <a:ext cx="976307" cy="976307"/>
          </a:xfrm>
          <a:custGeom>
            <a:avLst/>
            <a:gdLst/>
            <a:ahLst/>
            <a:cxnLst/>
            <a:rect l="l" t="t" r="r" b="b"/>
            <a:pathLst>
              <a:path w="1015318" h="1015318">
                <a:moveTo>
                  <a:pt x="0" y="0"/>
                </a:moveTo>
                <a:lnTo>
                  <a:pt x="1015317" y="0"/>
                </a:lnTo>
                <a:lnTo>
                  <a:pt x="1015317" y="1015318"/>
                </a:lnTo>
                <a:lnTo>
                  <a:pt x="0" y="101531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flipH="1" flipV="1">
            <a:off x="11219143" y="1675577"/>
            <a:ext cx="3466172" cy="1265153"/>
          </a:xfrm>
          <a:custGeom>
            <a:avLst/>
            <a:gdLst/>
            <a:ahLst/>
            <a:cxnLst/>
            <a:rect l="l" t="t" r="r" b="b"/>
            <a:pathLst>
              <a:path w="3466172" h="1265153">
                <a:moveTo>
                  <a:pt x="3466172" y="1265152"/>
                </a:moveTo>
                <a:lnTo>
                  <a:pt x="0" y="1265152"/>
                </a:lnTo>
                <a:lnTo>
                  <a:pt x="0" y="0"/>
                </a:lnTo>
                <a:lnTo>
                  <a:pt x="3466172" y="0"/>
                </a:lnTo>
                <a:lnTo>
                  <a:pt x="3466172" y="1265152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4202899" y="6882375"/>
            <a:ext cx="3629810" cy="1324881"/>
          </a:xfrm>
          <a:custGeom>
            <a:avLst/>
            <a:gdLst/>
            <a:ahLst/>
            <a:cxnLst/>
            <a:rect l="l" t="t" r="r" b="b"/>
            <a:pathLst>
              <a:path w="3629810" h="1324881">
                <a:moveTo>
                  <a:pt x="0" y="0"/>
                </a:moveTo>
                <a:lnTo>
                  <a:pt x="3629810" y="0"/>
                </a:lnTo>
                <a:lnTo>
                  <a:pt x="3629810" y="1324881"/>
                </a:lnTo>
                <a:lnTo>
                  <a:pt x="0" y="132488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5402521" y="1089610"/>
            <a:ext cx="7001250" cy="7001250"/>
          </a:xfrm>
          <a:custGeom>
            <a:avLst/>
            <a:gdLst/>
            <a:ahLst/>
            <a:cxnLst/>
            <a:rect l="l" t="t" r="r" b="b"/>
            <a:pathLst>
              <a:path w="7001250" h="7001250">
                <a:moveTo>
                  <a:pt x="0" y="0"/>
                </a:moveTo>
                <a:lnTo>
                  <a:pt x="7001250" y="0"/>
                </a:lnTo>
                <a:lnTo>
                  <a:pt x="7001250" y="7001250"/>
                </a:lnTo>
                <a:lnTo>
                  <a:pt x="0" y="70012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303770" y="2363637"/>
            <a:ext cx="3120821" cy="970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9"/>
              </a:lnSpc>
            </a:pPr>
            <a:r>
              <a:rPr lang="en-US" sz="2362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การจัดตั้งกลุ่ม</a:t>
            </a:r>
          </a:p>
          <a:p>
            <a:pPr marL="0" lvl="0" indent="0" algn="ctr">
              <a:lnSpc>
                <a:spcPts val="4039"/>
              </a:lnSpc>
            </a:pPr>
            <a:r>
              <a:rPr lang="en-US" sz="2362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ออมทรัพย์เพื่อการผลิต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080160" y="2342920"/>
            <a:ext cx="3063840" cy="79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6403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เพิ่ม</a:t>
            </a:r>
          </a:p>
        </p:txBody>
      </p:sp>
      <p:sp>
        <p:nvSpPr>
          <p:cNvPr id="27" name="Freeform 27"/>
          <p:cNvSpPr/>
          <p:nvPr/>
        </p:nvSpPr>
        <p:spPr>
          <a:xfrm flipV="1">
            <a:off x="3361563" y="2101772"/>
            <a:ext cx="3774044" cy="1377526"/>
          </a:xfrm>
          <a:custGeom>
            <a:avLst/>
            <a:gdLst/>
            <a:ahLst/>
            <a:cxnLst/>
            <a:rect l="l" t="t" r="r" b="b"/>
            <a:pathLst>
              <a:path w="3774044" h="1377526">
                <a:moveTo>
                  <a:pt x="0" y="1377526"/>
                </a:moveTo>
                <a:lnTo>
                  <a:pt x="3774044" y="1377526"/>
                </a:lnTo>
                <a:lnTo>
                  <a:pt x="3774044" y="0"/>
                </a:lnTo>
                <a:lnTo>
                  <a:pt x="0" y="0"/>
                </a:lnTo>
                <a:lnTo>
                  <a:pt x="0" y="1377526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7193176" y="5840583"/>
            <a:ext cx="1227797" cy="1397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1910"/>
              </a:lnSpc>
            </a:pPr>
            <a:r>
              <a:rPr lang="en-US" sz="6965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พึ่ง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61098" y="33786"/>
            <a:ext cx="17415195" cy="807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6828"/>
              </a:lnSpc>
            </a:pPr>
            <a:r>
              <a:rPr lang="en-US" sz="3993" b="1" dirty="0" err="1">
                <a:solidFill>
                  <a:srgbClr val="000000"/>
                </a:solidFill>
                <a:latin typeface="Anantason Medium"/>
                <a:ea typeface="Anantason Medium"/>
                <a:cs typeface="Anantason Medium"/>
                <a:sym typeface="Anantason Medium"/>
              </a:rPr>
              <a:t>ทิศทางการส่งเสริมการออมในอนาคต</a:t>
            </a:r>
            <a:r>
              <a:rPr lang="en-US" sz="3993" b="1" dirty="0">
                <a:solidFill>
                  <a:srgbClr val="000000"/>
                </a:solidFill>
                <a:latin typeface="Anantason Medium"/>
                <a:ea typeface="Anantason Medium"/>
                <a:cs typeface="Anantason Medium"/>
                <a:sym typeface="Anantason Medium"/>
              </a:rPr>
              <a:t> </a:t>
            </a:r>
            <a:r>
              <a:rPr lang="en-US" sz="3993" b="1" dirty="0" err="1">
                <a:solidFill>
                  <a:srgbClr val="000000"/>
                </a:solidFill>
                <a:latin typeface="Anantason Medium"/>
                <a:ea typeface="Anantason Medium"/>
                <a:cs typeface="Anantason Medium"/>
                <a:sym typeface="Anantason Medium"/>
              </a:rPr>
              <a:t>ภายใต้แนวคิด</a:t>
            </a:r>
            <a:r>
              <a:rPr lang="en-US" sz="3993" b="1" dirty="0">
                <a:solidFill>
                  <a:srgbClr val="000000"/>
                </a:solidFill>
                <a:latin typeface="Anantason Medium"/>
                <a:ea typeface="Anantason Medium"/>
                <a:cs typeface="Anantason Medium"/>
                <a:sym typeface="Anantason Medium"/>
              </a:rPr>
              <a:t> 3พ</a:t>
            </a:r>
            <a:r>
              <a:rPr lang="th-TH" sz="3993" b="1" dirty="0">
                <a:solidFill>
                  <a:srgbClr val="000000"/>
                </a:solidFill>
                <a:latin typeface="Anantason Medium"/>
                <a:ea typeface="Anantason Medium"/>
                <a:cs typeface="Anantason Medium"/>
                <a:sym typeface="Anantason Medium"/>
              </a:rPr>
              <a:t>   ประจำปี 2569</a:t>
            </a:r>
            <a:endParaRPr lang="en-US" sz="3993" b="1" dirty="0">
              <a:solidFill>
                <a:srgbClr val="000000"/>
              </a:solidFill>
              <a:latin typeface="Anantason Medium"/>
              <a:ea typeface="Anantason Medium"/>
              <a:cs typeface="Anantason Medium"/>
              <a:sym typeface="Anantason Medium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02066" y="4432674"/>
            <a:ext cx="2759497" cy="939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72"/>
              </a:lnSpc>
            </a:pPr>
            <a:r>
              <a:rPr lang="en-US" sz="2264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สมาชิกกลุ่มออมทรัพย์เพื่อการผลิต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20533" y="6644806"/>
            <a:ext cx="3670223" cy="1063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59"/>
              </a:lnSpc>
            </a:pPr>
            <a:r>
              <a:rPr lang="en-US" sz="2549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เงินสัจจะกลุ่มออมทรัพย์เพื่อการผลิต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035489" y="4616106"/>
            <a:ext cx="2517490" cy="656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5262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พัฒนา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724400" y="8083431"/>
            <a:ext cx="2264615" cy="684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813"/>
              </a:lnSpc>
            </a:pPr>
            <a:r>
              <a:rPr lang="en-US" sz="3399" b="1" dirty="0" err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พึ่ง</a:t>
            </a:r>
            <a:r>
              <a:rPr lang="en-US" sz="3399" b="1" dirty="0" err="1">
                <a:solidFill>
                  <a:srgbClr val="D26428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ตนเอง</a:t>
            </a:r>
            <a:endParaRPr lang="en-US" sz="3399" b="1" dirty="0">
              <a:solidFill>
                <a:srgbClr val="D26428"/>
              </a:solidFill>
              <a:latin typeface="Anantason Bold"/>
              <a:ea typeface="Anantason Bold"/>
              <a:cs typeface="Anantason Bold"/>
              <a:sym typeface="Anantason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5558071" y="8536088"/>
            <a:ext cx="4456632" cy="684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14"/>
              </a:lnSpc>
            </a:pPr>
            <a:r>
              <a:rPr lang="en-US" sz="340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พึ่ง</a:t>
            </a:r>
            <a:r>
              <a:rPr lang="en-US" sz="3400" b="1">
                <a:solidFill>
                  <a:srgbClr val="D26428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กันเอง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786386" y="8792692"/>
            <a:ext cx="4369373" cy="684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13"/>
              </a:lnSpc>
            </a:pPr>
            <a:r>
              <a:rPr lang="en-US" sz="3399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พึ่ง</a:t>
            </a:r>
            <a:r>
              <a:rPr lang="en-US" sz="3399" b="1">
                <a:solidFill>
                  <a:srgbClr val="D26428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เครือข่าย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977348" y="1046894"/>
            <a:ext cx="2625386" cy="1034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8877"/>
              </a:lnSpc>
            </a:pPr>
            <a:r>
              <a:rPr lang="en-US" sz="5191" b="1">
                <a:solidFill>
                  <a:srgbClr val="FF3399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เป้าหมาย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906625" y="3681647"/>
            <a:ext cx="2290985" cy="1886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41"/>
              </a:lnSpc>
            </a:pPr>
            <a:r>
              <a:rPr lang="en-US" sz="11029" b="1" spc="1047">
                <a:solidFill>
                  <a:srgbClr val="000000"/>
                </a:solidFill>
                <a:latin typeface="Pridi Bold"/>
                <a:ea typeface="Pridi Bold"/>
                <a:cs typeface="Pridi Bold"/>
                <a:sym typeface="Pridi Bold"/>
              </a:rPr>
              <a:t>3พ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646700" y="3702927"/>
            <a:ext cx="948017" cy="770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89"/>
              </a:lnSpc>
            </a:pPr>
            <a:r>
              <a:rPr lang="en-US" sz="4564" b="1" spc="433">
                <a:solidFill>
                  <a:srgbClr val="000000"/>
                </a:solidFill>
                <a:latin typeface="Pridi Bold"/>
                <a:ea typeface="Pridi Bold"/>
                <a:cs typeface="Pridi Bold"/>
                <a:sym typeface="Pridi Bold"/>
              </a:rPr>
              <a:t>2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802805" y="823281"/>
            <a:ext cx="5937538" cy="985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8330"/>
              </a:lnSpc>
            </a:pPr>
            <a:r>
              <a:rPr lang="en-US" sz="4871" b="1" dirty="0" err="1">
                <a:solidFill>
                  <a:srgbClr val="004AAD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โครงการ</a:t>
            </a:r>
            <a:r>
              <a:rPr lang="en-US" sz="4871" b="1" dirty="0">
                <a:solidFill>
                  <a:srgbClr val="004AAD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/</a:t>
            </a:r>
            <a:r>
              <a:rPr lang="en-US" sz="4871" b="1" dirty="0" err="1">
                <a:solidFill>
                  <a:srgbClr val="004AAD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กิจกรรม</a:t>
            </a:r>
            <a:endParaRPr lang="en-US" sz="4871" b="1" dirty="0">
              <a:solidFill>
                <a:srgbClr val="004AAD"/>
              </a:solidFill>
              <a:latin typeface="Anantason Bold"/>
              <a:ea typeface="Anantason Bold"/>
              <a:cs typeface="Anantason Bold"/>
              <a:sym typeface="Anantason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4170885" y="6861150"/>
            <a:ext cx="2090018" cy="1034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8877"/>
              </a:lnSpc>
            </a:pPr>
            <a:r>
              <a:rPr lang="en-US" sz="5191" b="1">
                <a:solidFill>
                  <a:srgbClr val="00B894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แนวคิด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830441" y="-31319"/>
            <a:ext cx="534273" cy="605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5118"/>
              </a:lnSpc>
            </a:pPr>
            <a:r>
              <a:rPr lang="en-US" sz="2993" b="1" dirty="0">
                <a:solidFill>
                  <a:srgbClr val="000000"/>
                </a:solidFill>
                <a:latin typeface="Anantason Medium"/>
                <a:ea typeface="Anantason Medium"/>
                <a:cs typeface="Anantason Medium"/>
                <a:sym typeface="Anantason Medium"/>
              </a:rPr>
              <a:t>2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937121" y="8099387"/>
            <a:ext cx="5839173" cy="28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9189" lvl="1" indent="-184594" algn="l">
              <a:lnSpc>
                <a:spcPts val="2394"/>
              </a:lnSpc>
              <a:buFont typeface="Arial"/>
              <a:buChar char="•"/>
            </a:pPr>
            <a:r>
              <a:rPr lang="en-US" sz="171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ส่งเสริมกิจกรรมของกลุ่มออมทรัพย์เพื่อการผลิต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937121" y="7704671"/>
            <a:ext cx="6669892" cy="28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9189" lvl="1" indent="-184594" algn="l">
              <a:lnSpc>
                <a:spcPts val="2394"/>
              </a:lnSpc>
              <a:buFont typeface="Arial"/>
              <a:buChar char="•"/>
            </a:pPr>
            <a:r>
              <a:rPr lang="en-US" sz="171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มหกรรมการออม 52 ปี ทุนชุมชนขับเคลื่อนเศรษฐกิจฐานราก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925094" y="8484578"/>
            <a:ext cx="4929835" cy="28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9189" lvl="1" indent="-184594" algn="l">
              <a:lnSpc>
                <a:spcPts val="2394"/>
              </a:lnSpc>
              <a:buFont typeface="Arial"/>
              <a:buChar char="•"/>
            </a:pPr>
            <a:r>
              <a:rPr lang="en-US" sz="171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ส่งเสริมประชาชนเป้าหมายเข้าถึงแหล่งทุน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2422821" y="3662682"/>
            <a:ext cx="6259975" cy="70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8"/>
              </a:lnSpc>
            </a:pPr>
            <a:r>
              <a:rPr lang="en-US" sz="2070" b="1">
                <a:solidFill>
                  <a:srgbClr val="EA9A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พัฒนากลุ่มออมทรัพย์เพื่อการผลิตให้มีธรรมาภิบาล</a:t>
            </a:r>
          </a:p>
          <a:p>
            <a:pPr algn="l">
              <a:lnSpc>
                <a:spcPts val="2898"/>
              </a:lnSpc>
            </a:pPr>
            <a:endParaRPr lang="en-US" sz="2070" b="1">
              <a:solidFill>
                <a:srgbClr val="EA9A00"/>
              </a:solidFill>
              <a:latin typeface="Anantason Bold"/>
              <a:ea typeface="Anantason Bold"/>
              <a:cs typeface="Anantason Bold"/>
              <a:sym typeface="Anantason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2403771" y="4097604"/>
            <a:ext cx="5952346" cy="2156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9769" lvl="1" indent="-184884" algn="l">
              <a:lnSpc>
                <a:spcPts val="2397"/>
              </a:lnSpc>
              <a:buFont typeface="Arial"/>
              <a:buChar char="•"/>
            </a:pPr>
            <a:r>
              <a:rPr lang="en-US" sz="1712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เพิ่มศักยภาพกลไกการขับเคลื่อนงานทุนชุมชนตามหลัก</a:t>
            </a:r>
          </a:p>
          <a:p>
            <a:pPr algn="l">
              <a:lnSpc>
                <a:spcPts val="2397"/>
              </a:lnSpc>
            </a:pPr>
            <a:r>
              <a:rPr lang="en-US" sz="1712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       ธรรมาภิบาลและการพัฒนาเศรษฐกิจฐานราก (ระดับกรม)</a:t>
            </a:r>
          </a:p>
          <a:p>
            <a:pPr marL="369769" lvl="1" indent="-184884" algn="l">
              <a:lnSpc>
                <a:spcPts val="2397"/>
              </a:lnSpc>
              <a:buFont typeface="Arial"/>
              <a:buChar char="•"/>
            </a:pPr>
            <a:r>
              <a:rPr lang="en-US" sz="1712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เพิ่มศักยภาพกลไกการขับเคลื่อนงานทุนชุมชนตามหลักธรรมาภิบาลและการพัฒนาเศรษฐกิจฐานราก (ระดับภูมิภาค)</a:t>
            </a:r>
          </a:p>
          <a:p>
            <a:pPr algn="l">
              <a:lnSpc>
                <a:spcPts val="856"/>
              </a:lnSpc>
            </a:pPr>
            <a:endParaRPr lang="en-US" sz="1712" b="1">
              <a:solidFill>
                <a:srgbClr val="000000"/>
              </a:solidFill>
              <a:latin typeface="Anantason Bold"/>
              <a:ea typeface="Anantason Bold"/>
              <a:cs typeface="Anantason Bold"/>
              <a:sym typeface="Anantason Bold"/>
            </a:endParaRPr>
          </a:p>
          <a:p>
            <a:pPr marL="369769" lvl="1" indent="-184884" algn="l">
              <a:lnSpc>
                <a:spcPts val="2397"/>
              </a:lnSpc>
              <a:buFont typeface="Arial"/>
              <a:buChar char="•"/>
            </a:pPr>
            <a:r>
              <a:rPr lang="en-US" sz="1712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เพิ่มศักยภาพคณะกรรมการเครือข่ายกองทุนชุมชน</a:t>
            </a:r>
          </a:p>
          <a:p>
            <a:pPr algn="l">
              <a:lnSpc>
                <a:spcPts val="2397"/>
              </a:lnSpc>
            </a:pPr>
            <a:r>
              <a:rPr lang="en-US" sz="1712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       ขับเคลื่อนกลุ่มออมทรัพย์เพื่อการผลิต</a:t>
            </a:r>
          </a:p>
          <a:p>
            <a:pPr algn="l">
              <a:lnSpc>
                <a:spcPts val="2397"/>
              </a:lnSpc>
            </a:pPr>
            <a:endParaRPr lang="en-US" sz="1712" b="1">
              <a:solidFill>
                <a:srgbClr val="000000"/>
              </a:solidFill>
              <a:latin typeface="Anantason Bold"/>
              <a:ea typeface="Anantason Bold"/>
              <a:cs typeface="Anantason Bold"/>
              <a:sym typeface="Anantason Bold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2107399" y="2347372"/>
            <a:ext cx="6222799" cy="61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20"/>
              </a:lnSpc>
            </a:pPr>
            <a:r>
              <a:rPr lang="en-US" sz="2068" b="1">
                <a:solidFill>
                  <a:srgbClr val="EA9A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พัฒนาและยกระดับโรงเรียนและหลักสูตร</a:t>
            </a:r>
          </a:p>
          <a:p>
            <a:pPr algn="l">
              <a:lnSpc>
                <a:spcPts val="2420"/>
              </a:lnSpc>
            </a:pPr>
            <a:r>
              <a:rPr lang="en-US" sz="2068" b="1">
                <a:solidFill>
                  <a:srgbClr val="EA9A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ให้มีคุณภาพมาตรฐานและทันต่อสถานการณ์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2017006" y="6254001"/>
            <a:ext cx="6339110" cy="70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8"/>
              </a:lnSpc>
            </a:pPr>
            <a:r>
              <a:rPr lang="en-US" sz="2070" b="1">
                <a:solidFill>
                  <a:srgbClr val="EA9A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พัฒนาคุณภาพชีวิต ยกระดับเศรษฐกิจฐานราก </a:t>
            </a:r>
          </a:p>
          <a:p>
            <a:pPr algn="l">
              <a:lnSpc>
                <a:spcPts val="2898"/>
              </a:lnSpc>
            </a:pPr>
            <a:r>
              <a:rPr lang="en-US" sz="2070" b="1">
                <a:solidFill>
                  <a:srgbClr val="EA9A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(ส่งเสริมการออม การลงทุน การประกอบอาชีพ)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1915569" y="7024205"/>
            <a:ext cx="5539493" cy="575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9189" lvl="1" indent="-184594" algn="l">
              <a:lnSpc>
                <a:spcPts val="2394"/>
              </a:lnSpc>
              <a:buFont typeface="Arial"/>
              <a:buChar char="•"/>
            </a:pPr>
            <a:r>
              <a:rPr lang="en-US" sz="171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ส่งเสริมการออมและพัฒนาทักษะการบริหารจัดการ</a:t>
            </a:r>
          </a:p>
          <a:p>
            <a:pPr algn="l">
              <a:lnSpc>
                <a:spcPts val="2394"/>
              </a:lnSpc>
            </a:pPr>
            <a:r>
              <a:rPr lang="en-US" sz="171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       ทางการเงินของครอบครัวและชุมชน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376142" y="3074079"/>
            <a:ext cx="5911858" cy="335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1646" lvl="1" indent="-190823" algn="l">
              <a:lnSpc>
                <a:spcPts val="2704"/>
              </a:lnSpc>
              <a:buFont typeface="Arial"/>
              <a:buChar char="•"/>
            </a:pPr>
            <a:r>
              <a:rPr lang="en-US" sz="1767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พัฒนาโรงเรียนกลุ่มออมทรัพย์เพื่อการผลิต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1915569" y="8879294"/>
            <a:ext cx="6414629" cy="575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9189" lvl="1" indent="-184594" algn="l">
              <a:lnSpc>
                <a:spcPts val="2394"/>
              </a:lnSpc>
              <a:buFont typeface="Arial"/>
              <a:buChar char="•"/>
            </a:pPr>
            <a:r>
              <a:rPr lang="en-US" sz="1710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สร้างพลังกลุ่มออมทรัพย์เพื่อการผลิต ส่งเสริมการออม เพิ่มขีดความสามารถการบริหารจัดกการและการลงทุนเพื่อสร้างอาชีพ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860" y="1781211"/>
            <a:ext cx="4720963" cy="7809610"/>
            <a:chOff x="0" y="0"/>
            <a:chExt cx="1315055" cy="21754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15055" cy="2175418"/>
            </a:xfrm>
            <a:custGeom>
              <a:avLst/>
              <a:gdLst/>
              <a:ahLst/>
              <a:cxnLst/>
              <a:rect l="l" t="t" r="r" b="b"/>
              <a:pathLst>
                <a:path w="1315055" h="2175418">
                  <a:moveTo>
                    <a:pt x="0" y="0"/>
                  </a:moveTo>
                  <a:lnTo>
                    <a:pt x="1315055" y="0"/>
                  </a:lnTo>
                  <a:lnTo>
                    <a:pt x="1315055" y="2175418"/>
                  </a:lnTo>
                  <a:lnTo>
                    <a:pt x="0" y="2175418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315055" cy="2194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3138" y="6455888"/>
            <a:ext cx="3341355" cy="433992"/>
            <a:chOff x="0" y="0"/>
            <a:chExt cx="4455140" cy="5786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55088" cy="578587"/>
            </a:xfrm>
            <a:custGeom>
              <a:avLst/>
              <a:gdLst/>
              <a:ahLst/>
              <a:cxnLst/>
              <a:rect l="l" t="t" r="r" b="b"/>
              <a:pathLst>
                <a:path w="4455088" h="578587">
                  <a:moveTo>
                    <a:pt x="0" y="0"/>
                  </a:moveTo>
                  <a:lnTo>
                    <a:pt x="4455088" y="0"/>
                  </a:lnTo>
                  <a:lnTo>
                    <a:pt x="4455088" y="578587"/>
                  </a:lnTo>
                  <a:lnTo>
                    <a:pt x="0" y="578587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4455140" cy="58818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45316" y="6718801"/>
            <a:ext cx="3349177" cy="371105"/>
            <a:chOff x="0" y="0"/>
            <a:chExt cx="4465569" cy="4948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65517" cy="494747"/>
            </a:xfrm>
            <a:custGeom>
              <a:avLst/>
              <a:gdLst/>
              <a:ahLst/>
              <a:cxnLst/>
              <a:rect l="l" t="t" r="r" b="b"/>
              <a:pathLst>
                <a:path w="4465517" h="494747">
                  <a:moveTo>
                    <a:pt x="0" y="0"/>
                  </a:moveTo>
                  <a:lnTo>
                    <a:pt x="4465517" y="0"/>
                  </a:lnTo>
                  <a:lnTo>
                    <a:pt x="4465517" y="494747"/>
                  </a:lnTo>
                  <a:lnTo>
                    <a:pt x="0" y="494747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4465569" cy="5043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51" y="6452101"/>
            <a:ext cx="1345065" cy="637805"/>
            <a:chOff x="0" y="0"/>
            <a:chExt cx="1793420" cy="8504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93399" cy="850304"/>
            </a:xfrm>
            <a:custGeom>
              <a:avLst/>
              <a:gdLst/>
              <a:ahLst/>
              <a:cxnLst/>
              <a:rect l="l" t="t" r="r" b="b"/>
              <a:pathLst>
                <a:path w="1793399" h="850304">
                  <a:moveTo>
                    <a:pt x="0" y="0"/>
                  </a:moveTo>
                  <a:lnTo>
                    <a:pt x="1793399" y="0"/>
                  </a:lnTo>
                  <a:lnTo>
                    <a:pt x="1793399" y="850304"/>
                  </a:lnTo>
                  <a:lnTo>
                    <a:pt x="0" y="850304"/>
                  </a:lnTo>
                  <a:close/>
                </a:path>
              </a:pathLst>
            </a:custGeom>
            <a:solidFill>
              <a:srgbClr val="D924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793420" cy="8599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99268" y="1762730"/>
            <a:ext cx="4350185" cy="7828090"/>
            <a:chOff x="0" y="0"/>
            <a:chExt cx="1211772" cy="218056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11772" cy="2180566"/>
            </a:xfrm>
            <a:custGeom>
              <a:avLst/>
              <a:gdLst/>
              <a:ahLst/>
              <a:cxnLst/>
              <a:rect l="l" t="t" r="r" b="b"/>
              <a:pathLst>
                <a:path w="1211772" h="2180566">
                  <a:moveTo>
                    <a:pt x="0" y="0"/>
                  </a:moveTo>
                  <a:lnTo>
                    <a:pt x="1211772" y="0"/>
                  </a:lnTo>
                  <a:lnTo>
                    <a:pt x="1211772" y="2180566"/>
                  </a:lnTo>
                  <a:lnTo>
                    <a:pt x="0" y="2180566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211772" cy="2199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234487" y="1774157"/>
            <a:ext cx="4473860" cy="7804530"/>
            <a:chOff x="0" y="0"/>
            <a:chExt cx="1246223" cy="217400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46223" cy="2174003"/>
            </a:xfrm>
            <a:custGeom>
              <a:avLst/>
              <a:gdLst/>
              <a:ahLst/>
              <a:cxnLst/>
              <a:rect l="l" t="t" r="r" b="b"/>
              <a:pathLst>
                <a:path w="1246223" h="2174003">
                  <a:moveTo>
                    <a:pt x="0" y="0"/>
                  </a:moveTo>
                  <a:lnTo>
                    <a:pt x="1246223" y="0"/>
                  </a:lnTo>
                  <a:lnTo>
                    <a:pt x="1246223" y="2174003"/>
                  </a:lnTo>
                  <a:lnTo>
                    <a:pt x="0" y="2174003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1246223" cy="2193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236905" y="9365747"/>
            <a:ext cx="12590591" cy="929221"/>
          </a:xfrm>
          <a:custGeom>
            <a:avLst/>
            <a:gdLst/>
            <a:ahLst/>
            <a:cxnLst/>
            <a:rect l="l" t="t" r="r" b="b"/>
            <a:pathLst>
              <a:path w="12590591" h="929221">
                <a:moveTo>
                  <a:pt x="0" y="0"/>
                </a:moveTo>
                <a:lnTo>
                  <a:pt x="12590591" y="0"/>
                </a:lnTo>
                <a:lnTo>
                  <a:pt x="12590591" y="929220"/>
                </a:lnTo>
                <a:lnTo>
                  <a:pt x="0" y="929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" r="-342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2717916" y="9600950"/>
            <a:ext cx="671391" cy="671391"/>
          </a:xfrm>
          <a:custGeom>
            <a:avLst/>
            <a:gdLst/>
            <a:ahLst/>
            <a:cxnLst/>
            <a:rect l="l" t="t" r="r" b="b"/>
            <a:pathLst>
              <a:path w="671391" h="671391">
                <a:moveTo>
                  <a:pt x="0" y="0"/>
                </a:moveTo>
                <a:lnTo>
                  <a:pt x="671391" y="0"/>
                </a:lnTo>
                <a:lnTo>
                  <a:pt x="671391" y="671391"/>
                </a:lnTo>
                <a:lnTo>
                  <a:pt x="0" y="6713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6382346" y="9513127"/>
            <a:ext cx="1688432" cy="844216"/>
          </a:xfrm>
          <a:custGeom>
            <a:avLst/>
            <a:gdLst/>
            <a:ahLst/>
            <a:cxnLst/>
            <a:rect l="l" t="t" r="r" b="b"/>
            <a:pathLst>
              <a:path w="1688432" h="844216">
                <a:moveTo>
                  <a:pt x="0" y="0"/>
                </a:moveTo>
                <a:lnTo>
                  <a:pt x="1688432" y="0"/>
                </a:lnTo>
                <a:lnTo>
                  <a:pt x="1688432" y="844216"/>
                </a:lnTo>
                <a:lnTo>
                  <a:pt x="0" y="8442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3599429" y="9600950"/>
            <a:ext cx="2482411" cy="704557"/>
          </a:xfrm>
          <a:custGeom>
            <a:avLst/>
            <a:gdLst/>
            <a:ahLst/>
            <a:cxnLst/>
            <a:rect l="l" t="t" r="r" b="b"/>
            <a:pathLst>
              <a:path w="2482411" h="704557">
                <a:moveTo>
                  <a:pt x="0" y="0"/>
                </a:moveTo>
                <a:lnTo>
                  <a:pt x="2482411" y="0"/>
                </a:lnTo>
                <a:lnTo>
                  <a:pt x="2482411" y="704557"/>
                </a:lnTo>
                <a:lnTo>
                  <a:pt x="0" y="7045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152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-18860" y="1709000"/>
            <a:ext cx="4720963" cy="1086755"/>
            <a:chOff x="0" y="0"/>
            <a:chExt cx="1243381" cy="28622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243381" cy="286224"/>
            </a:xfrm>
            <a:custGeom>
              <a:avLst/>
              <a:gdLst/>
              <a:ahLst/>
              <a:cxnLst/>
              <a:rect l="l" t="t" r="r" b="b"/>
              <a:pathLst>
                <a:path w="1243381" h="286224">
                  <a:moveTo>
                    <a:pt x="0" y="0"/>
                  </a:moveTo>
                  <a:lnTo>
                    <a:pt x="1243381" y="0"/>
                  </a:lnTo>
                  <a:lnTo>
                    <a:pt x="1243381" y="286224"/>
                  </a:lnTo>
                  <a:lnTo>
                    <a:pt x="0" y="286224"/>
                  </a:lnTo>
                  <a:close/>
                </a:path>
              </a:pathLst>
            </a:custGeom>
            <a:solidFill>
              <a:srgbClr val="003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9525"/>
              <a:ext cx="1243381" cy="295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0" y="0"/>
            <a:ext cx="18341716" cy="1227601"/>
            <a:chOff x="0" y="0"/>
            <a:chExt cx="4830740" cy="3233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830740" cy="323319"/>
            </a:xfrm>
            <a:custGeom>
              <a:avLst/>
              <a:gdLst/>
              <a:ahLst/>
              <a:cxnLst/>
              <a:rect l="l" t="t" r="r" b="b"/>
              <a:pathLst>
                <a:path w="4830740" h="323319">
                  <a:moveTo>
                    <a:pt x="0" y="0"/>
                  </a:moveTo>
                  <a:lnTo>
                    <a:pt x="4830740" y="0"/>
                  </a:lnTo>
                  <a:lnTo>
                    <a:pt x="4830740" y="323319"/>
                  </a:lnTo>
                  <a:lnTo>
                    <a:pt x="0" y="323319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19050"/>
              <a:ext cx="4830740" cy="342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-84300" y="51704"/>
            <a:ext cx="4539422" cy="1141978"/>
          </a:xfrm>
          <a:custGeom>
            <a:avLst/>
            <a:gdLst/>
            <a:ahLst/>
            <a:cxnLst/>
            <a:rect l="l" t="t" r="r" b="b"/>
            <a:pathLst>
              <a:path w="4539422" h="1141978">
                <a:moveTo>
                  <a:pt x="0" y="0"/>
                </a:moveTo>
                <a:lnTo>
                  <a:pt x="4539422" y="0"/>
                </a:lnTo>
                <a:lnTo>
                  <a:pt x="4539422" y="1141978"/>
                </a:lnTo>
                <a:lnTo>
                  <a:pt x="0" y="1141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1792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4514717" y="51704"/>
            <a:ext cx="4340728" cy="1091993"/>
          </a:xfrm>
          <a:custGeom>
            <a:avLst/>
            <a:gdLst/>
            <a:ahLst/>
            <a:cxnLst/>
            <a:rect l="l" t="t" r="r" b="b"/>
            <a:pathLst>
              <a:path w="4340728" h="1091993">
                <a:moveTo>
                  <a:pt x="0" y="0"/>
                </a:moveTo>
                <a:lnTo>
                  <a:pt x="4340728" y="0"/>
                </a:lnTo>
                <a:lnTo>
                  <a:pt x="4340728" y="1091993"/>
                </a:lnTo>
                <a:lnTo>
                  <a:pt x="0" y="10919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1792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9431958" y="51704"/>
            <a:ext cx="4340728" cy="1091993"/>
          </a:xfrm>
          <a:custGeom>
            <a:avLst/>
            <a:gdLst/>
            <a:ahLst/>
            <a:cxnLst/>
            <a:rect l="l" t="t" r="r" b="b"/>
            <a:pathLst>
              <a:path w="4340728" h="1091993">
                <a:moveTo>
                  <a:pt x="0" y="0"/>
                </a:moveTo>
                <a:lnTo>
                  <a:pt x="4340728" y="0"/>
                </a:lnTo>
                <a:lnTo>
                  <a:pt x="4340728" y="1091993"/>
                </a:lnTo>
                <a:lnTo>
                  <a:pt x="0" y="10919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17924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3"/>
          <p:cNvGrpSpPr/>
          <p:nvPr/>
        </p:nvGrpSpPr>
        <p:grpSpPr>
          <a:xfrm>
            <a:off x="14089347" y="0"/>
            <a:ext cx="4213768" cy="1173578"/>
            <a:chOff x="0" y="0"/>
            <a:chExt cx="1109799" cy="30909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109799" cy="309091"/>
            </a:xfrm>
            <a:custGeom>
              <a:avLst/>
              <a:gdLst/>
              <a:ahLst/>
              <a:cxnLst/>
              <a:rect l="l" t="t" r="r" b="b"/>
              <a:pathLst>
                <a:path w="1109799" h="309091">
                  <a:moveTo>
                    <a:pt x="0" y="0"/>
                  </a:moveTo>
                  <a:lnTo>
                    <a:pt x="1109799" y="0"/>
                  </a:lnTo>
                  <a:lnTo>
                    <a:pt x="1109799" y="309091"/>
                  </a:lnTo>
                  <a:lnTo>
                    <a:pt x="0" y="309091"/>
                  </a:lnTo>
                  <a:close/>
                </a:path>
              </a:pathLst>
            </a:custGeom>
            <a:solidFill>
              <a:srgbClr val="9FD3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57150"/>
              <a:ext cx="1109799" cy="366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0" y="1172272"/>
            <a:ext cx="12500694" cy="608939"/>
            <a:chOff x="0" y="0"/>
            <a:chExt cx="3292364" cy="160379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3292364" cy="160379"/>
            </a:xfrm>
            <a:custGeom>
              <a:avLst/>
              <a:gdLst/>
              <a:ahLst/>
              <a:cxnLst/>
              <a:rect l="l" t="t" r="r" b="b"/>
              <a:pathLst>
                <a:path w="3292364" h="160379">
                  <a:moveTo>
                    <a:pt x="0" y="0"/>
                  </a:moveTo>
                  <a:lnTo>
                    <a:pt x="3292364" y="0"/>
                  </a:lnTo>
                  <a:lnTo>
                    <a:pt x="3292364" y="160379"/>
                  </a:lnTo>
                  <a:lnTo>
                    <a:pt x="0" y="160379"/>
                  </a:lnTo>
                  <a:close/>
                </a:path>
              </a:pathLst>
            </a:custGeom>
            <a:solidFill>
              <a:srgbClr val="009D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19050"/>
              <a:ext cx="3292364" cy="1794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10883" y="201111"/>
            <a:ext cx="13939203" cy="49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4100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โครงการเสริมสร้างศักยภาพกองทุนชุมชนเพื่อการเข้าถึงแหล่งทุนของประชาชนในชุมชน 2569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-1493063" y="1281905"/>
            <a:ext cx="16155263" cy="492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4100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กิจกรรมที่ 1 เสริมสร้างศักยภาพกลไกการขับเคลื่อนงานทุนชุมชน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12500694" y="1172272"/>
            <a:ext cx="5802421" cy="601885"/>
            <a:chOff x="0" y="0"/>
            <a:chExt cx="1528210" cy="158521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528210" cy="158521"/>
            </a:xfrm>
            <a:custGeom>
              <a:avLst/>
              <a:gdLst/>
              <a:ahLst/>
              <a:cxnLst/>
              <a:rect l="l" t="t" r="r" b="b"/>
              <a:pathLst>
                <a:path w="1528210" h="158521">
                  <a:moveTo>
                    <a:pt x="0" y="0"/>
                  </a:moveTo>
                  <a:lnTo>
                    <a:pt x="1528210" y="0"/>
                  </a:lnTo>
                  <a:lnTo>
                    <a:pt x="1528210" y="158521"/>
                  </a:lnTo>
                  <a:lnTo>
                    <a:pt x="0" y="158521"/>
                  </a:lnTo>
                  <a:close/>
                </a:path>
              </a:pathLst>
            </a:custGeom>
            <a:solidFill>
              <a:srgbClr val="94F5F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9525"/>
              <a:ext cx="1528210" cy="1680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7395" y="4790162"/>
            <a:ext cx="4674982" cy="1009650"/>
            <a:chOff x="0" y="0"/>
            <a:chExt cx="1231271" cy="265916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231271" cy="265916"/>
            </a:xfrm>
            <a:custGeom>
              <a:avLst/>
              <a:gdLst/>
              <a:ahLst/>
              <a:cxnLst/>
              <a:rect l="l" t="t" r="r" b="b"/>
              <a:pathLst>
                <a:path w="1231271" h="265916">
                  <a:moveTo>
                    <a:pt x="0" y="0"/>
                  </a:moveTo>
                  <a:lnTo>
                    <a:pt x="1231271" y="0"/>
                  </a:lnTo>
                  <a:lnTo>
                    <a:pt x="1231271" y="265916"/>
                  </a:lnTo>
                  <a:lnTo>
                    <a:pt x="0" y="265916"/>
                  </a:lnTo>
                  <a:close/>
                </a:path>
              </a:pathLst>
            </a:custGeom>
            <a:solidFill>
              <a:srgbClr val="003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9525"/>
              <a:ext cx="1231271" cy="275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51" y="5781675"/>
            <a:ext cx="4703767" cy="679951"/>
            <a:chOff x="0" y="0"/>
            <a:chExt cx="6271690" cy="906601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6271616" cy="906493"/>
            </a:xfrm>
            <a:custGeom>
              <a:avLst/>
              <a:gdLst/>
              <a:ahLst/>
              <a:cxnLst/>
              <a:rect l="l" t="t" r="r" b="b"/>
              <a:pathLst>
                <a:path w="6271616" h="906493">
                  <a:moveTo>
                    <a:pt x="0" y="0"/>
                  </a:moveTo>
                  <a:lnTo>
                    <a:pt x="6271616" y="0"/>
                  </a:lnTo>
                  <a:lnTo>
                    <a:pt x="6271616" y="906493"/>
                  </a:lnTo>
                  <a:lnTo>
                    <a:pt x="0" y="906493"/>
                  </a:lnTo>
                  <a:close/>
                </a:path>
              </a:pathLst>
            </a:custGeom>
            <a:solidFill>
              <a:srgbClr val="C8E3F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9525"/>
              <a:ext cx="6271690" cy="916126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116" y="8109080"/>
            <a:ext cx="4693377" cy="480839"/>
            <a:chOff x="0" y="0"/>
            <a:chExt cx="6257836" cy="641119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257763" cy="641042"/>
            </a:xfrm>
            <a:custGeom>
              <a:avLst/>
              <a:gdLst/>
              <a:ahLst/>
              <a:cxnLst/>
              <a:rect l="l" t="t" r="r" b="b"/>
              <a:pathLst>
                <a:path w="6257763" h="641042">
                  <a:moveTo>
                    <a:pt x="0" y="0"/>
                  </a:moveTo>
                  <a:lnTo>
                    <a:pt x="6257763" y="0"/>
                  </a:lnTo>
                  <a:lnTo>
                    <a:pt x="6257763" y="641042"/>
                  </a:lnTo>
                  <a:lnTo>
                    <a:pt x="0" y="641042"/>
                  </a:lnTo>
                  <a:close/>
                </a:path>
              </a:pathLst>
            </a:custGeom>
            <a:solidFill>
              <a:srgbClr val="C8E3F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9525"/>
              <a:ext cx="6257836" cy="650644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3148102" y="4780637"/>
            <a:ext cx="1554172" cy="1011587"/>
            <a:chOff x="0" y="0"/>
            <a:chExt cx="2072230" cy="1348783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2072205" cy="1348621"/>
            </a:xfrm>
            <a:custGeom>
              <a:avLst/>
              <a:gdLst/>
              <a:ahLst/>
              <a:cxnLst/>
              <a:rect l="l" t="t" r="r" b="b"/>
              <a:pathLst>
                <a:path w="2072205" h="1348621">
                  <a:moveTo>
                    <a:pt x="0" y="0"/>
                  </a:moveTo>
                  <a:lnTo>
                    <a:pt x="2072205" y="0"/>
                  </a:lnTo>
                  <a:lnTo>
                    <a:pt x="2072205" y="1348621"/>
                  </a:lnTo>
                  <a:lnTo>
                    <a:pt x="0" y="1348621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9525"/>
              <a:ext cx="2072230" cy="135830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-18860" y="8581767"/>
            <a:ext cx="1347062" cy="726830"/>
            <a:chOff x="0" y="0"/>
            <a:chExt cx="1796082" cy="969106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796061" cy="968990"/>
            </a:xfrm>
            <a:custGeom>
              <a:avLst/>
              <a:gdLst/>
              <a:ahLst/>
              <a:cxnLst/>
              <a:rect l="l" t="t" r="r" b="b"/>
              <a:pathLst>
                <a:path w="1796061" h="968990">
                  <a:moveTo>
                    <a:pt x="0" y="0"/>
                  </a:moveTo>
                  <a:lnTo>
                    <a:pt x="1796061" y="0"/>
                  </a:lnTo>
                  <a:lnTo>
                    <a:pt x="1796061" y="968990"/>
                  </a:lnTo>
                  <a:lnTo>
                    <a:pt x="0" y="968990"/>
                  </a:lnTo>
                  <a:close/>
                </a:path>
              </a:pathLst>
            </a:custGeom>
            <a:solidFill>
              <a:srgbClr val="D924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9525"/>
              <a:ext cx="1796082" cy="9786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</a:t>
              </a:r>
            </a:p>
          </p:txBody>
        </p:sp>
      </p:grpSp>
      <p:sp>
        <p:nvSpPr>
          <p:cNvPr id="59" name="TextBox 59"/>
          <p:cNvSpPr txBox="1"/>
          <p:nvPr/>
        </p:nvSpPr>
        <p:spPr>
          <a:xfrm>
            <a:off x="185996" y="8691756"/>
            <a:ext cx="1204151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5"/>
              </a:lnSpc>
            </a:pPr>
            <a:r>
              <a:rPr lang="en-US" sz="2654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ระดับกรม</a:t>
            </a:r>
          </a:p>
        </p:txBody>
      </p:sp>
      <p:grpSp>
        <p:nvGrpSpPr>
          <p:cNvPr id="60" name="Group 60"/>
          <p:cNvGrpSpPr/>
          <p:nvPr/>
        </p:nvGrpSpPr>
        <p:grpSpPr>
          <a:xfrm>
            <a:off x="1323894" y="8590620"/>
            <a:ext cx="3370599" cy="450851"/>
            <a:chOff x="0" y="0"/>
            <a:chExt cx="4494132" cy="601134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4494080" cy="601062"/>
            </a:xfrm>
            <a:custGeom>
              <a:avLst/>
              <a:gdLst/>
              <a:ahLst/>
              <a:cxnLst/>
              <a:rect l="l" t="t" r="r" b="b"/>
              <a:pathLst>
                <a:path w="4494080" h="601062">
                  <a:moveTo>
                    <a:pt x="0" y="0"/>
                  </a:moveTo>
                  <a:lnTo>
                    <a:pt x="4494080" y="0"/>
                  </a:lnTo>
                  <a:lnTo>
                    <a:pt x="4494080" y="601062"/>
                  </a:lnTo>
                  <a:lnTo>
                    <a:pt x="0" y="601062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9525"/>
              <a:ext cx="4494132" cy="610659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323894" y="8917646"/>
            <a:ext cx="3370599" cy="390951"/>
            <a:chOff x="0" y="0"/>
            <a:chExt cx="4494132" cy="521268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4494080" cy="521205"/>
            </a:xfrm>
            <a:custGeom>
              <a:avLst/>
              <a:gdLst/>
              <a:ahLst/>
              <a:cxnLst/>
              <a:rect l="l" t="t" r="r" b="b"/>
              <a:pathLst>
                <a:path w="4494080" h="521205">
                  <a:moveTo>
                    <a:pt x="0" y="0"/>
                  </a:moveTo>
                  <a:lnTo>
                    <a:pt x="4494080" y="0"/>
                  </a:lnTo>
                  <a:lnTo>
                    <a:pt x="4494080" y="521205"/>
                  </a:lnTo>
                  <a:lnTo>
                    <a:pt x="0" y="521205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0" y="-9525"/>
              <a:ext cx="4494132" cy="53079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</a:t>
              </a:r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1480572" y="3786580"/>
            <a:ext cx="3439136" cy="66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18"/>
              </a:lnSpc>
            </a:pPr>
            <a:r>
              <a:rPr lang="en-US" sz="1888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จนท.พช.จังหวัด 76 จังหวัด</a:t>
            </a:r>
          </a:p>
          <a:p>
            <a:pPr algn="l">
              <a:lnSpc>
                <a:spcPts val="1718"/>
              </a:lnSpc>
            </a:pPr>
            <a:r>
              <a:rPr lang="en-US" sz="1888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จนท.ศพช. 11 ศูนย์ ๆละ 4 คน รวม 44 คน</a:t>
            </a:r>
          </a:p>
          <a:p>
            <a:pPr algn="l">
              <a:lnSpc>
                <a:spcPts val="1718"/>
              </a:lnSpc>
            </a:pPr>
            <a:r>
              <a:rPr lang="en-US" sz="1888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จนท.พช.ส่วนกลาง 10 คน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305830" y="3720593"/>
            <a:ext cx="1440028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"/>
              </a:lnSpc>
            </a:pPr>
            <a:r>
              <a:rPr lang="en-US" sz="2069" b="1">
                <a:solidFill>
                  <a:srgbClr val="C00000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กลุ่มเป้าหมาย</a:t>
            </a:r>
            <a:r>
              <a:rPr lang="en-US" sz="2069" b="1">
                <a:solidFill>
                  <a:srgbClr val="FF0000"/>
                </a:solidFill>
                <a:latin typeface="Kaniga Bold"/>
                <a:ea typeface="Kaniga Bold"/>
                <a:cs typeface="Kaniga Bold"/>
                <a:sym typeface="Kaniga Bold"/>
              </a:rPr>
              <a:t> 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105906" y="3468658"/>
            <a:ext cx="4343463" cy="336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7"/>
              </a:lnSpc>
            </a:pPr>
            <a:r>
              <a:rPr lang="en-US" sz="2147" b="1">
                <a:solidFill>
                  <a:srgbClr val="FF0000"/>
                </a:solidFill>
                <a:latin typeface="Kaniga Bold"/>
                <a:ea typeface="Kaniga Bold"/>
                <a:cs typeface="Kaniga Bold"/>
                <a:sym typeface="Kaniga Bold"/>
              </a:rPr>
              <a:t>     </a:t>
            </a:r>
            <a:r>
              <a:rPr lang="en-US" sz="2147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1 รุ่น / 130 คน / 3 วัน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711581" y="4418687"/>
            <a:ext cx="1104173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4"/>
              </a:lnSpc>
            </a:pPr>
            <a:r>
              <a:rPr lang="en-US" sz="2228" b="1">
                <a:solidFill>
                  <a:srgbClr val="C00000"/>
                </a:solidFill>
                <a:latin typeface="Kaniga Bold"/>
                <a:ea typeface="Kaniga Bold"/>
                <a:cs typeface="Kaniga Bold"/>
                <a:sym typeface="Kaniga Bold"/>
              </a:rPr>
              <a:t>สถานที่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487678" y="4418687"/>
            <a:ext cx="3320849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7"/>
              </a:lnSpc>
            </a:pPr>
            <a:r>
              <a:rPr lang="en-US" sz="2014" b="1" spc="-20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ศพช.ชลบุรี / บ้านป่าแดง จ.ชลบุรี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3194195" y="1109556"/>
            <a:ext cx="5688052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0"/>
              </a:lnSpc>
            </a:pPr>
            <a:r>
              <a:rPr lang="en-US" sz="4100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 55,493,900 บาท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533952" y="3421673"/>
            <a:ext cx="1143909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3"/>
              </a:lnSpc>
            </a:pPr>
            <a:r>
              <a:rPr lang="en-US" sz="2369" b="1">
                <a:solidFill>
                  <a:srgbClr val="C81111"/>
                </a:solidFill>
                <a:latin typeface="Kaniga Bold"/>
                <a:ea typeface="Kaniga Bold"/>
                <a:cs typeface="Kaniga Bold"/>
                <a:sym typeface="Kaniga Bold"/>
              </a:rPr>
              <a:t>เป้าหมาย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417963" y="4913987"/>
            <a:ext cx="2672989" cy="1009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2"/>
              </a:lnSpc>
            </a:pPr>
            <a:r>
              <a:rPr lang="en-US" sz="1886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เพิ่มศักยภาพกลไกการขับเคลื่อนงานทุนชุมชนตามหลักธรรมาภิบาลและการพัฒนาเศรษฐกิจฐานราก (ระดับภูมิภาค)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17714" y="6572838"/>
            <a:ext cx="122760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3"/>
              </a:lnSpc>
            </a:pPr>
            <a:r>
              <a:rPr lang="en-US" sz="222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ศพช. 11 แห่ง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632851" y="6769263"/>
            <a:ext cx="2752685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4"/>
              </a:lnSpc>
            </a:pPr>
            <a:r>
              <a:rPr lang="en-US" sz="188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ดำเนินการไตรมาส 2 (ม.ค. - มี.ค. 69)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487657" y="5811274"/>
            <a:ext cx="4489795" cy="573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95"/>
              </a:lnSpc>
            </a:pPr>
            <a:r>
              <a:rPr lang="en-US" sz="1912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ประชุมเพิ่มศักยภาพกลไกการขับเคลื่อนงานทุนชุมชนตามหลัก</a:t>
            </a:r>
          </a:p>
          <a:p>
            <a:pPr algn="l">
              <a:lnSpc>
                <a:spcPts val="2295"/>
              </a:lnSpc>
            </a:pPr>
            <a:r>
              <a:rPr lang="en-US" sz="1912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ธรรมาภิบาลและการพัฒนาเศรษฐกิจฐานราก ระดับภูมิภาค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369345" y="7419122"/>
            <a:ext cx="3085777" cy="680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68"/>
              </a:lnSpc>
            </a:pPr>
            <a:r>
              <a:rPr lang="en-US" sz="1751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จนท.พช.จังหวัด 76 คน,จนท.ศพช. 44 คน</a:t>
            </a:r>
          </a:p>
          <a:p>
            <a:pPr algn="l">
              <a:lnSpc>
                <a:spcPts val="1768"/>
              </a:lnSpc>
            </a:pPr>
            <a:r>
              <a:rPr lang="en-US" sz="1751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จนท.พช.อำเภอ 878 คน </a:t>
            </a:r>
          </a:p>
          <a:p>
            <a:pPr algn="l">
              <a:lnSpc>
                <a:spcPts val="1768"/>
              </a:lnSpc>
            </a:pPr>
            <a:r>
              <a:rPr lang="en-US" sz="1751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คกก.กลุ่มออมทรัพย์ฯ + กข.คจ. 1,756 คน 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96624" y="7338152"/>
            <a:ext cx="1309504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C00000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กลุ่มเป้าหมาย</a:t>
            </a:r>
            <a:r>
              <a:rPr lang="en-US" sz="2000" b="1">
                <a:solidFill>
                  <a:srgbClr val="FF0000"/>
                </a:solidFill>
                <a:latin typeface="Kaniga Bold"/>
                <a:ea typeface="Kaniga Bold"/>
                <a:cs typeface="Kaniga Bold"/>
                <a:sym typeface="Kaniga Bold"/>
              </a:rPr>
              <a:t> </a:t>
            </a:r>
          </a:p>
          <a:p>
            <a:pPr algn="l">
              <a:lnSpc>
                <a:spcPts val="1680"/>
              </a:lnSpc>
            </a:pPr>
            <a:endParaRPr lang="en-US" sz="2000" b="1">
              <a:solidFill>
                <a:srgbClr val="FF0000"/>
              </a:solidFill>
              <a:latin typeface="Kaniga Bold"/>
              <a:ea typeface="Kaniga Bold"/>
              <a:cs typeface="Kaniga Bold"/>
              <a:sym typeface="Kaniga Bold"/>
            </a:endParaRPr>
          </a:p>
          <a:p>
            <a:pPr algn="l">
              <a:lnSpc>
                <a:spcPts val="1680"/>
              </a:lnSpc>
            </a:pPr>
            <a:r>
              <a:rPr lang="en-US" sz="1400" b="1">
                <a:solidFill>
                  <a:srgbClr val="FF0000"/>
                </a:solidFill>
                <a:latin typeface="Kaniga Bold"/>
                <a:ea typeface="Kaniga Bold"/>
                <a:cs typeface="Kaniga Bold"/>
                <a:sym typeface="Kaniga Bold"/>
              </a:rPr>
              <a:t> 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985962" y="7091991"/>
            <a:ext cx="2454537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en-US" sz="1799" b="1">
                <a:solidFill>
                  <a:srgbClr val="FF0000"/>
                </a:solidFill>
                <a:latin typeface="Kaniga Bold"/>
                <a:ea typeface="Kaniga Bold"/>
                <a:cs typeface="Kaniga Bold"/>
                <a:sym typeface="Kaniga Bold"/>
              </a:rPr>
              <a:t>     </a:t>
            </a:r>
            <a:r>
              <a:rPr lang="en-US" sz="17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20 รุ่น / 2,790 คน / 3 วัน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1919866" y="6429466"/>
            <a:ext cx="2488877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4"/>
              </a:lnSpc>
            </a:pPr>
            <a:r>
              <a:rPr lang="en-US" sz="1987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 8,820,000 บาท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638850" y="1919092"/>
            <a:ext cx="4801604" cy="755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08"/>
              </a:lnSpc>
            </a:pPr>
            <a:r>
              <a:rPr lang="en-US" sz="2299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เพิ่มศักยภาพกลไกการขับเคลื่อนงานทุนชุมชนตาม</a:t>
            </a:r>
          </a:p>
          <a:p>
            <a:pPr algn="l">
              <a:lnSpc>
                <a:spcPts val="1908"/>
              </a:lnSpc>
            </a:pPr>
            <a:r>
              <a:rPr lang="en-US" sz="2299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หลักธรรมาภิบาลและการพัฒนาเศรษฐกิจฐานราก </a:t>
            </a:r>
          </a:p>
          <a:p>
            <a:pPr algn="l">
              <a:lnSpc>
                <a:spcPts val="1908"/>
              </a:lnSpc>
            </a:pPr>
            <a:r>
              <a:rPr lang="en-US" sz="2299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(ระดับกรม)</a:t>
            </a:r>
          </a:p>
        </p:txBody>
      </p:sp>
      <p:grpSp>
        <p:nvGrpSpPr>
          <p:cNvPr id="82" name="Group 82"/>
          <p:cNvGrpSpPr/>
          <p:nvPr/>
        </p:nvGrpSpPr>
        <p:grpSpPr>
          <a:xfrm>
            <a:off x="-18860" y="2707826"/>
            <a:ext cx="1352506" cy="770358"/>
            <a:chOff x="0" y="0"/>
            <a:chExt cx="1701446" cy="969106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1701426" cy="968990"/>
            </a:xfrm>
            <a:custGeom>
              <a:avLst/>
              <a:gdLst/>
              <a:ahLst/>
              <a:cxnLst/>
              <a:rect l="l" t="t" r="r" b="b"/>
              <a:pathLst>
                <a:path w="1701426" h="968990">
                  <a:moveTo>
                    <a:pt x="0" y="0"/>
                  </a:moveTo>
                  <a:lnTo>
                    <a:pt x="1701426" y="0"/>
                  </a:lnTo>
                  <a:lnTo>
                    <a:pt x="1701426" y="968990"/>
                  </a:lnTo>
                  <a:lnTo>
                    <a:pt x="0" y="968990"/>
                  </a:lnTo>
                  <a:close/>
                </a:path>
              </a:pathLst>
            </a:custGeom>
            <a:solidFill>
              <a:srgbClr val="D924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0" y="9525"/>
              <a:ext cx="1701446" cy="959581"/>
            </a:xfrm>
            <a:prstGeom prst="rect">
              <a:avLst/>
            </a:prstGeom>
          </p:spPr>
          <p:txBody>
            <a:bodyPr lIns="53842" tIns="53842" rIns="53842" bIns="53842" rtlCol="0" anchor="t"/>
            <a:lstStyle/>
            <a:p>
              <a:pPr algn="l">
                <a:lnSpc>
                  <a:spcPts val="1653"/>
                </a:lnSpc>
              </a:pPr>
              <a:r>
                <a:rPr lang="en-US" sz="1377" b="1">
                  <a:solidFill>
                    <a:srgbClr val="FFFFFF"/>
                  </a:solidFill>
                  <a:latin typeface="Chulabhorn Likit Text Bold"/>
                  <a:ea typeface="Chulabhorn Likit Text Bold"/>
                  <a:cs typeface="Chulabhorn Likit Text Bold"/>
                  <a:sym typeface="Chulabhorn Likit Text Bold"/>
                </a:rPr>
                <a:t>      </a:t>
              </a:r>
            </a:p>
          </p:txBody>
        </p:sp>
      </p:grpSp>
      <p:sp>
        <p:nvSpPr>
          <p:cNvPr id="85" name="TextBox 85"/>
          <p:cNvSpPr txBox="1"/>
          <p:nvPr/>
        </p:nvSpPr>
        <p:spPr>
          <a:xfrm>
            <a:off x="112956" y="2786923"/>
            <a:ext cx="1197251" cy="485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en-US" sz="3096">
                <a:solidFill>
                  <a:srgbClr val="FFFFFF"/>
                </a:solidFill>
                <a:latin typeface="Kaniga"/>
                <a:ea typeface="Kaniga"/>
                <a:cs typeface="Kaniga"/>
                <a:sym typeface="Kaniga"/>
              </a:rPr>
              <a:t>ระดับกรม</a:t>
            </a:r>
          </a:p>
        </p:txBody>
      </p:sp>
      <p:grpSp>
        <p:nvGrpSpPr>
          <p:cNvPr id="86" name="Group 86"/>
          <p:cNvGrpSpPr/>
          <p:nvPr/>
        </p:nvGrpSpPr>
        <p:grpSpPr>
          <a:xfrm>
            <a:off x="1329321" y="2717209"/>
            <a:ext cx="3384222" cy="477851"/>
            <a:chOff x="0" y="0"/>
            <a:chExt cx="4257334" cy="601134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4257284" cy="601062"/>
            </a:xfrm>
            <a:custGeom>
              <a:avLst/>
              <a:gdLst/>
              <a:ahLst/>
              <a:cxnLst/>
              <a:rect l="l" t="t" r="r" b="b"/>
              <a:pathLst>
                <a:path w="4257284" h="601062">
                  <a:moveTo>
                    <a:pt x="0" y="0"/>
                  </a:moveTo>
                  <a:lnTo>
                    <a:pt x="4257284" y="0"/>
                  </a:lnTo>
                  <a:lnTo>
                    <a:pt x="4257284" y="601062"/>
                  </a:lnTo>
                  <a:lnTo>
                    <a:pt x="0" y="601062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0" y="0"/>
              <a:ext cx="4257334" cy="601134"/>
            </a:xfrm>
            <a:prstGeom prst="rect">
              <a:avLst/>
            </a:prstGeom>
          </p:spPr>
          <p:txBody>
            <a:bodyPr lIns="53842" tIns="53842" rIns="53842" bIns="53842" rtlCol="0" anchor="t"/>
            <a:lstStyle/>
            <a:p>
              <a:pPr algn="l">
                <a:lnSpc>
                  <a:spcPts val="1653"/>
                </a:lnSpc>
              </a:pPr>
              <a:r>
                <a:rPr lang="en-US" sz="1377" b="1">
                  <a:solidFill>
                    <a:srgbClr val="FFFFFF"/>
                  </a:solidFill>
                  <a:latin typeface="Anantason Bold"/>
                  <a:ea typeface="Anantason Bold"/>
                  <a:cs typeface="Anantason Bold"/>
                  <a:sym typeface="Anantason Bold"/>
                </a:rPr>
                <a:t>   </a:t>
              </a:r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1329321" y="3063819"/>
            <a:ext cx="3384222" cy="414364"/>
            <a:chOff x="0" y="0"/>
            <a:chExt cx="4257334" cy="521268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4257284" cy="521205"/>
            </a:xfrm>
            <a:custGeom>
              <a:avLst/>
              <a:gdLst/>
              <a:ahLst/>
              <a:cxnLst/>
              <a:rect l="l" t="t" r="r" b="b"/>
              <a:pathLst>
                <a:path w="4257284" h="521205">
                  <a:moveTo>
                    <a:pt x="0" y="0"/>
                  </a:moveTo>
                  <a:lnTo>
                    <a:pt x="4257284" y="0"/>
                  </a:lnTo>
                  <a:lnTo>
                    <a:pt x="4257284" y="521205"/>
                  </a:lnTo>
                  <a:lnTo>
                    <a:pt x="0" y="521205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TextBox 91"/>
            <p:cNvSpPr txBox="1"/>
            <p:nvPr/>
          </p:nvSpPr>
          <p:spPr>
            <a:xfrm>
              <a:off x="0" y="9525"/>
              <a:ext cx="4257334" cy="511743"/>
            </a:xfrm>
            <a:prstGeom prst="rect">
              <a:avLst/>
            </a:prstGeom>
          </p:spPr>
          <p:txBody>
            <a:bodyPr lIns="53842" tIns="53842" rIns="53842" bIns="53842" rtlCol="0" anchor="t"/>
            <a:lstStyle/>
            <a:p>
              <a:pPr algn="l">
                <a:lnSpc>
                  <a:spcPts val="1653"/>
                </a:lnSpc>
              </a:pPr>
              <a:r>
                <a:rPr lang="en-US" sz="1377" b="1">
                  <a:solidFill>
                    <a:srgbClr val="FFFFFF"/>
                  </a:solidFill>
                  <a:latin typeface="Chulabhorn Likit Text Bold"/>
                  <a:ea typeface="Chulabhorn Likit Text Bold"/>
                  <a:cs typeface="Chulabhorn Likit Text Bold"/>
                  <a:sym typeface="Chulabhorn Likit Text Bold"/>
                </a:rPr>
                <a:t>      </a:t>
              </a:r>
            </a:p>
          </p:txBody>
        </p:sp>
      </p:grpSp>
      <p:sp>
        <p:nvSpPr>
          <p:cNvPr id="92" name="TextBox 92"/>
          <p:cNvSpPr txBox="1"/>
          <p:nvPr/>
        </p:nvSpPr>
        <p:spPr>
          <a:xfrm>
            <a:off x="1454340" y="3101686"/>
            <a:ext cx="4267382" cy="329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2116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ดำเนินการไตรมาส 1 (ต.ค. - ธ.ค. 68)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1801193" y="2724503"/>
            <a:ext cx="3609352" cy="349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2280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 1,216,600 บาท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-84300" y="1872214"/>
            <a:ext cx="883888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Kaniga"/>
                <a:ea typeface="Kaniga"/>
                <a:cs typeface="Kaniga"/>
                <a:sym typeface="Kaniga"/>
              </a:rPr>
              <a:t>1.1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681406" y="8140527"/>
            <a:ext cx="4401445" cy="425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93"/>
              </a:lnSpc>
            </a:pPr>
            <a:r>
              <a:rPr lang="en-US" sz="1627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สนับสนุนเชิงวิชาการผู้ขับเคลื่อนงานทุนชุมชนตามหลักธรรมาภิบาล</a:t>
            </a:r>
          </a:p>
          <a:p>
            <a:pPr algn="l">
              <a:lnSpc>
                <a:spcPts val="1693"/>
              </a:lnSpc>
            </a:pPr>
            <a:r>
              <a:rPr lang="en-US" sz="1627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และการพัฒนาเศรษฐกิจฐานราก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496244" y="7082466"/>
            <a:ext cx="767424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3"/>
              </a:lnSpc>
            </a:pPr>
            <a:r>
              <a:rPr lang="en-US" sz="1986" b="1">
                <a:solidFill>
                  <a:srgbClr val="C00000"/>
                </a:solidFill>
                <a:latin typeface="Kaniga Bold"/>
                <a:ea typeface="Kaniga Bold"/>
                <a:cs typeface="Kaniga Bold"/>
                <a:sym typeface="Kaniga Bold"/>
              </a:rPr>
              <a:t>เป้าหมาย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3143527" y="5009920"/>
            <a:ext cx="1603541" cy="580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0"/>
              </a:lnSpc>
            </a:pPr>
            <a:r>
              <a:rPr lang="en-US" sz="2267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 งบประมาณ </a:t>
            </a:r>
          </a:p>
          <a:p>
            <a:pPr algn="ctr">
              <a:lnSpc>
                <a:spcPts val="2290"/>
              </a:lnSpc>
            </a:pPr>
            <a:r>
              <a:rPr lang="en-US" sz="2267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8,978,300 บาท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1661267" y="8948931"/>
            <a:ext cx="2756772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4"/>
              </a:lnSpc>
            </a:pPr>
            <a:r>
              <a:rPr lang="en-US" sz="188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ดำเนินการไตรมาส 2 (ม.ค. - มี.ค. 69)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2034301" y="8606031"/>
            <a:ext cx="2331678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4"/>
              </a:lnSpc>
            </a:pPr>
            <a:r>
              <a:rPr lang="en-US" sz="1887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 158,300 บาท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2755719" y="9283412"/>
            <a:ext cx="2454537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39"/>
              </a:lnSpc>
            </a:pPr>
            <a:r>
              <a:rPr lang="en-US" sz="16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     จนท.สำนักทุนฯ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270959" y="9308597"/>
            <a:ext cx="767424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3"/>
              </a:lnSpc>
            </a:pPr>
            <a:r>
              <a:rPr lang="en-US" sz="1686" b="1">
                <a:solidFill>
                  <a:srgbClr val="C00000"/>
                </a:solidFill>
                <a:latin typeface="Kaniga Bold"/>
                <a:ea typeface="Kaniga Bold"/>
                <a:cs typeface="Kaniga Bold"/>
                <a:sym typeface="Kaniga Bold"/>
              </a:rPr>
              <a:t>สถานที่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879956" y="9299072"/>
            <a:ext cx="2454537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39"/>
              </a:lnSpc>
            </a:pPr>
            <a:r>
              <a:rPr lang="en-US" sz="16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ศพช. 11 แห่ง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2058055" y="9294309"/>
            <a:ext cx="961850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8"/>
              </a:lnSpc>
            </a:pPr>
            <a:r>
              <a:rPr lang="en-US" sz="1690" b="1">
                <a:solidFill>
                  <a:srgbClr val="C00000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กลุ่มเป้าหมาย</a:t>
            </a:r>
            <a:r>
              <a:rPr lang="en-US" sz="1690" b="1">
                <a:solidFill>
                  <a:srgbClr val="FF0000"/>
                </a:solidFill>
                <a:latin typeface="Kaniga Bold"/>
                <a:ea typeface="Kaniga Bold"/>
                <a:cs typeface="Kaniga Bold"/>
                <a:sym typeface="Kaniga Bold"/>
              </a:rPr>
              <a:t> </a:t>
            </a:r>
          </a:p>
          <a:p>
            <a:pPr algn="l">
              <a:lnSpc>
                <a:spcPts val="1308"/>
              </a:lnSpc>
            </a:pPr>
            <a:endParaRPr lang="en-US" sz="1690" b="1">
              <a:solidFill>
                <a:srgbClr val="FF0000"/>
              </a:solidFill>
              <a:latin typeface="Kaniga Bold"/>
              <a:ea typeface="Kaniga Bold"/>
              <a:cs typeface="Kaniga Bold"/>
              <a:sym typeface="Kaniga Bold"/>
            </a:endParaRPr>
          </a:p>
          <a:p>
            <a:pPr algn="l">
              <a:lnSpc>
                <a:spcPts val="1308"/>
              </a:lnSpc>
            </a:pPr>
            <a:r>
              <a:rPr lang="en-US" sz="1090" b="1">
                <a:solidFill>
                  <a:srgbClr val="FF0000"/>
                </a:solidFill>
                <a:latin typeface="Kaniga Bold"/>
                <a:ea typeface="Kaniga Bold"/>
                <a:cs typeface="Kaniga Bold"/>
                <a:sym typeface="Kaniga Bold"/>
              </a:rPr>
              <a:t> 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-198980" y="4859137"/>
            <a:ext cx="880386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0"/>
              </a:lnSpc>
            </a:pPr>
            <a:r>
              <a:rPr lang="en-US" sz="1942">
                <a:solidFill>
                  <a:srgbClr val="FFFFFF"/>
                </a:solidFill>
                <a:latin typeface="Kaniga"/>
                <a:ea typeface="Kaniga"/>
                <a:cs typeface="Kaniga"/>
                <a:sym typeface="Kaniga"/>
              </a:rPr>
              <a:t>1.2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-92428" y="5799812"/>
            <a:ext cx="709412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3"/>
              </a:lnSpc>
            </a:pPr>
            <a:r>
              <a:rPr lang="en-US" sz="1861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1.2.1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1116" y="8109080"/>
            <a:ext cx="710465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3"/>
              </a:lnSpc>
            </a:pPr>
            <a:r>
              <a:rPr lang="en-US" sz="1861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1.2.2</a:t>
            </a:r>
          </a:p>
        </p:txBody>
      </p:sp>
      <p:grpSp>
        <p:nvGrpSpPr>
          <p:cNvPr id="107" name="Group 107"/>
          <p:cNvGrpSpPr/>
          <p:nvPr/>
        </p:nvGrpSpPr>
        <p:grpSpPr>
          <a:xfrm>
            <a:off x="4800444" y="1781211"/>
            <a:ext cx="4078128" cy="917707"/>
            <a:chOff x="0" y="0"/>
            <a:chExt cx="1074075" cy="241701"/>
          </a:xfrm>
        </p:grpSpPr>
        <p:sp>
          <p:nvSpPr>
            <p:cNvPr id="108" name="Freeform 108"/>
            <p:cNvSpPr/>
            <p:nvPr/>
          </p:nvSpPr>
          <p:spPr>
            <a:xfrm>
              <a:off x="0" y="0"/>
              <a:ext cx="1074075" cy="241701"/>
            </a:xfrm>
            <a:custGeom>
              <a:avLst/>
              <a:gdLst/>
              <a:ahLst/>
              <a:cxnLst/>
              <a:rect l="l" t="t" r="r" b="b"/>
              <a:pathLst>
                <a:path w="1074075" h="241701">
                  <a:moveTo>
                    <a:pt x="0" y="0"/>
                  </a:moveTo>
                  <a:lnTo>
                    <a:pt x="1074075" y="0"/>
                  </a:lnTo>
                  <a:lnTo>
                    <a:pt x="1074075" y="241701"/>
                  </a:lnTo>
                  <a:lnTo>
                    <a:pt x="0" y="241701"/>
                  </a:lnTo>
                  <a:close/>
                </a:path>
              </a:pathLst>
            </a:custGeom>
            <a:solidFill>
              <a:srgbClr val="003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TextBox 109"/>
            <p:cNvSpPr txBox="1"/>
            <p:nvPr/>
          </p:nvSpPr>
          <p:spPr>
            <a:xfrm>
              <a:off x="0" y="-9525"/>
              <a:ext cx="1074075" cy="2512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110" name="TextBox 110"/>
          <p:cNvSpPr txBox="1"/>
          <p:nvPr/>
        </p:nvSpPr>
        <p:spPr>
          <a:xfrm>
            <a:off x="5271229" y="1890517"/>
            <a:ext cx="2415369" cy="765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8"/>
              </a:lnSpc>
            </a:pPr>
            <a:r>
              <a:rPr lang="en-US" sz="2059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เพิ่มศักยภาพคณะกรรมการ</a:t>
            </a:r>
          </a:p>
          <a:p>
            <a:pPr algn="l">
              <a:lnSpc>
                <a:spcPts val="1998"/>
              </a:lnSpc>
            </a:pPr>
            <a:r>
              <a:rPr lang="en-US" sz="2059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เครือข่ายกองทุนชุมชนขับเคลื่อนกลุ่มออมทรัพย์เพื่อการผลิต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4558357" y="1774799"/>
            <a:ext cx="91268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0"/>
              </a:lnSpc>
            </a:pPr>
            <a:r>
              <a:rPr lang="en-US" sz="2642">
                <a:solidFill>
                  <a:srgbClr val="FFFFFF"/>
                </a:solidFill>
                <a:latin typeface="Kaniga"/>
                <a:ea typeface="Kaniga"/>
                <a:cs typeface="Kaniga"/>
                <a:sym typeface="Kaniga"/>
              </a:rPr>
              <a:t>1.3</a:t>
            </a:r>
          </a:p>
        </p:txBody>
      </p:sp>
      <p:grpSp>
        <p:nvGrpSpPr>
          <p:cNvPr id="112" name="Group 112"/>
          <p:cNvGrpSpPr/>
          <p:nvPr/>
        </p:nvGrpSpPr>
        <p:grpSpPr>
          <a:xfrm>
            <a:off x="7673610" y="1781211"/>
            <a:ext cx="1475842" cy="903184"/>
            <a:chOff x="0" y="0"/>
            <a:chExt cx="1967790" cy="1204245"/>
          </a:xfrm>
        </p:grpSpPr>
        <p:sp>
          <p:nvSpPr>
            <p:cNvPr id="113" name="Freeform 113"/>
            <p:cNvSpPr/>
            <p:nvPr/>
          </p:nvSpPr>
          <p:spPr>
            <a:xfrm>
              <a:off x="0" y="0"/>
              <a:ext cx="1967767" cy="1204101"/>
            </a:xfrm>
            <a:custGeom>
              <a:avLst/>
              <a:gdLst/>
              <a:ahLst/>
              <a:cxnLst/>
              <a:rect l="l" t="t" r="r" b="b"/>
              <a:pathLst>
                <a:path w="1967767" h="1204101">
                  <a:moveTo>
                    <a:pt x="0" y="0"/>
                  </a:moveTo>
                  <a:lnTo>
                    <a:pt x="1967767" y="0"/>
                  </a:lnTo>
                  <a:lnTo>
                    <a:pt x="1967767" y="1204101"/>
                  </a:lnTo>
                  <a:lnTo>
                    <a:pt x="0" y="1204101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TextBox 114"/>
            <p:cNvSpPr txBox="1"/>
            <p:nvPr/>
          </p:nvSpPr>
          <p:spPr>
            <a:xfrm>
              <a:off x="0" y="-9525"/>
              <a:ext cx="1967790" cy="1213770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sp>
        <p:nvSpPr>
          <p:cNvPr id="115" name="TextBox 115"/>
          <p:cNvSpPr txBox="1"/>
          <p:nvPr/>
        </p:nvSpPr>
        <p:spPr>
          <a:xfrm>
            <a:off x="7692660" y="1842892"/>
            <a:ext cx="1445648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6"/>
              </a:lnSpc>
            </a:pPr>
            <a:r>
              <a:rPr lang="en-US" sz="2030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 </a:t>
            </a:r>
          </a:p>
          <a:p>
            <a:pPr algn="ctr">
              <a:lnSpc>
                <a:spcPts val="2436"/>
              </a:lnSpc>
            </a:pPr>
            <a:r>
              <a:rPr lang="en-US" sz="2030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16,909,200 บาท</a:t>
            </a:r>
          </a:p>
        </p:txBody>
      </p:sp>
      <p:grpSp>
        <p:nvGrpSpPr>
          <p:cNvPr id="116" name="Group 116"/>
          <p:cNvGrpSpPr/>
          <p:nvPr/>
        </p:nvGrpSpPr>
        <p:grpSpPr>
          <a:xfrm>
            <a:off x="4800444" y="2651231"/>
            <a:ext cx="4345915" cy="699914"/>
            <a:chOff x="0" y="0"/>
            <a:chExt cx="5794554" cy="933219"/>
          </a:xfrm>
        </p:grpSpPr>
        <p:sp>
          <p:nvSpPr>
            <p:cNvPr id="117" name="Freeform 117"/>
            <p:cNvSpPr/>
            <p:nvPr/>
          </p:nvSpPr>
          <p:spPr>
            <a:xfrm>
              <a:off x="0" y="0"/>
              <a:ext cx="5794486" cy="933107"/>
            </a:xfrm>
            <a:custGeom>
              <a:avLst/>
              <a:gdLst/>
              <a:ahLst/>
              <a:cxnLst/>
              <a:rect l="l" t="t" r="r" b="b"/>
              <a:pathLst>
                <a:path w="5794486" h="933107">
                  <a:moveTo>
                    <a:pt x="0" y="0"/>
                  </a:moveTo>
                  <a:lnTo>
                    <a:pt x="5794486" y="0"/>
                  </a:lnTo>
                  <a:lnTo>
                    <a:pt x="5794486" y="933107"/>
                  </a:lnTo>
                  <a:lnTo>
                    <a:pt x="0" y="933107"/>
                  </a:lnTo>
                  <a:close/>
                </a:path>
              </a:pathLst>
            </a:custGeom>
            <a:solidFill>
              <a:srgbClr val="C8E3F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TextBox 118"/>
            <p:cNvSpPr txBox="1"/>
            <p:nvPr/>
          </p:nvSpPr>
          <p:spPr>
            <a:xfrm>
              <a:off x="0" y="-9525"/>
              <a:ext cx="5794554" cy="942744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sp>
        <p:nvSpPr>
          <p:cNvPr id="119" name="TextBox 119"/>
          <p:cNvSpPr txBox="1"/>
          <p:nvPr/>
        </p:nvSpPr>
        <p:spPr>
          <a:xfrm>
            <a:off x="5294672" y="2743947"/>
            <a:ext cx="3854781" cy="540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2"/>
              </a:lnSpc>
            </a:pPr>
            <a:r>
              <a:rPr lang="en-US" sz="1873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ประชุมเพิ่มศักยภาพคณะกรรมการเครือข่ายกองทุนชุมชน</a:t>
            </a:r>
          </a:p>
          <a:p>
            <a:pPr algn="l">
              <a:lnSpc>
                <a:spcPts val="2042"/>
              </a:lnSpc>
            </a:pPr>
            <a:r>
              <a:rPr lang="en-US" sz="1873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ขับเคลื่อนกลุ่มออมทรัพย์เพื่อการผลิต (ระดับจังหวัด)</a:t>
            </a:r>
          </a:p>
        </p:txBody>
      </p:sp>
      <p:sp>
        <p:nvSpPr>
          <p:cNvPr id="120" name="TextBox 120"/>
          <p:cNvSpPr txBox="1"/>
          <p:nvPr/>
        </p:nvSpPr>
        <p:spPr>
          <a:xfrm>
            <a:off x="4691726" y="2739518"/>
            <a:ext cx="726912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3"/>
              </a:lnSpc>
            </a:pPr>
            <a:r>
              <a:rPr lang="en-US" sz="1761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1.3.1</a:t>
            </a:r>
          </a:p>
        </p:txBody>
      </p:sp>
      <p:grpSp>
        <p:nvGrpSpPr>
          <p:cNvPr id="121" name="Group 121"/>
          <p:cNvGrpSpPr/>
          <p:nvPr/>
        </p:nvGrpSpPr>
        <p:grpSpPr>
          <a:xfrm>
            <a:off x="6289477" y="3351145"/>
            <a:ext cx="2859976" cy="437780"/>
            <a:chOff x="0" y="0"/>
            <a:chExt cx="3813301" cy="583706"/>
          </a:xfrm>
        </p:grpSpPr>
        <p:sp>
          <p:nvSpPr>
            <p:cNvPr id="122" name="Freeform 122"/>
            <p:cNvSpPr/>
            <p:nvPr/>
          </p:nvSpPr>
          <p:spPr>
            <a:xfrm>
              <a:off x="0" y="0"/>
              <a:ext cx="3813257" cy="583636"/>
            </a:xfrm>
            <a:custGeom>
              <a:avLst/>
              <a:gdLst/>
              <a:ahLst/>
              <a:cxnLst/>
              <a:rect l="l" t="t" r="r" b="b"/>
              <a:pathLst>
                <a:path w="3813257" h="583636">
                  <a:moveTo>
                    <a:pt x="0" y="0"/>
                  </a:moveTo>
                  <a:lnTo>
                    <a:pt x="3813257" y="0"/>
                  </a:lnTo>
                  <a:lnTo>
                    <a:pt x="3813257" y="583636"/>
                  </a:lnTo>
                  <a:lnTo>
                    <a:pt x="0" y="58363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TextBox 123"/>
            <p:cNvSpPr txBox="1"/>
            <p:nvPr/>
          </p:nvSpPr>
          <p:spPr>
            <a:xfrm>
              <a:off x="0" y="-9525"/>
              <a:ext cx="3813301" cy="5932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grpSp>
        <p:nvGrpSpPr>
          <p:cNvPr id="124" name="Group 124"/>
          <p:cNvGrpSpPr/>
          <p:nvPr/>
        </p:nvGrpSpPr>
        <p:grpSpPr>
          <a:xfrm>
            <a:off x="6289477" y="3617845"/>
            <a:ext cx="2859976" cy="371105"/>
            <a:chOff x="0" y="0"/>
            <a:chExt cx="3813301" cy="494806"/>
          </a:xfrm>
        </p:grpSpPr>
        <p:sp>
          <p:nvSpPr>
            <p:cNvPr id="125" name="Freeform 125"/>
            <p:cNvSpPr/>
            <p:nvPr/>
          </p:nvSpPr>
          <p:spPr>
            <a:xfrm>
              <a:off x="0" y="0"/>
              <a:ext cx="3813257" cy="494747"/>
            </a:xfrm>
            <a:custGeom>
              <a:avLst/>
              <a:gdLst/>
              <a:ahLst/>
              <a:cxnLst/>
              <a:rect l="l" t="t" r="r" b="b"/>
              <a:pathLst>
                <a:path w="3813257" h="494747">
                  <a:moveTo>
                    <a:pt x="0" y="0"/>
                  </a:moveTo>
                  <a:lnTo>
                    <a:pt x="3813257" y="0"/>
                  </a:lnTo>
                  <a:lnTo>
                    <a:pt x="3813257" y="494747"/>
                  </a:lnTo>
                  <a:lnTo>
                    <a:pt x="0" y="494747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TextBox 126"/>
            <p:cNvSpPr txBox="1"/>
            <p:nvPr/>
          </p:nvSpPr>
          <p:spPr>
            <a:xfrm>
              <a:off x="0" y="-9525"/>
              <a:ext cx="3813301" cy="5043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</a:t>
              </a:r>
            </a:p>
          </p:txBody>
        </p:sp>
      </p:grpSp>
      <p:grpSp>
        <p:nvGrpSpPr>
          <p:cNvPr id="127" name="Group 127"/>
          <p:cNvGrpSpPr/>
          <p:nvPr/>
        </p:nvGrpSpPr>
        <p:grpSpPr>
          <a:xfrm>
            <a:off x="4799268" y="3351145"/>
            <a:ext cx="1576533" cy="637805"/>
            <a:chOff x="0" y="0"/>
            <a:chExt cx="2102044" cy="850406"/>
          </a:xfrm>
        </p:grpSpPr>
        <p:sp>
          <p:nvSpPr>
            <p:cNvPr id="128" name="Freeform 128"/>
            <p:cNvSpPr/>
            <p:nvPr/>
          </p:nvSpPr>
          <p:spPr>
            <a:xfrm>
              <a:off x="0" y="0"/>
              <a:ext cx="2102020" cy="850304"/>
            </a:xfrm>
            <a:custGeom>
              <a:avLst/>
              <a:gdLst/>
              <a:ahLst/>
              <a:cxnLst/>
              <a:rect l="l" t="t" r="r" b="b"/>
              <a:pathLst>
                <a:path w="2102020" h="850304">
                  <a:moveTo>
                    <a:pt x="0" y="0"/>
                  </a:moveTo>
                  <a:lnTo>
                    <a:pt x="2102020" y="0"/>
                  </a:lnTo>
                  <a:lnTo>
                    <a:pt x="2102020" y="850304"/>
                  </a:lnTo>
                  <a:lnTo>
                    <a:pt x="0" y="850304"/>
                  </a:lnTo>
                  <a:close/>
                </a:path>
              </a:pathLst>
            </a:custGeom>
            <a:solidFill>
              <a:srgbClr val="D924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TextBox 129"/>
            <p:cNvSpPr txBox="1"/>
            <p:nvPr/>
          </p:nvSpPr>
          <p:spPr>
            <a:xfrm>
              <a:off x="0" y="-9525"/>
              <a:ext cx="2102044" cy="8599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</a:t>
              </a:r>
            </a:p>
          </p:txBody>
        </p:sp>
      </p:grpSp>
      <p:sp>
        <p:nvSpPr>
          <p:cNvPr id="130" name="TextBox 130"/>
          <p:cNvSpPr txBox="1"/>
          <p:nvPr/>
        </p:nvSpPr>
        <p:spPr>
          <a:xfrm>
            <a:off x="5034008" y="3426357"/>
            <a:ext cx="1255468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3"/>
              </a:lnSpc>
            </a:pPr>
            <a:r>
              <a:rPr lang="en-US" sz="232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ระดับจังหวัด</a:t>
            </a:r>
          </a:p>
        </p:txBody>
      </p:sp>
      <p:sp>
        <p:nvSpPr>
          <p:cNvPr id="131" name="TextBox 131"/>
          <p:cNvSpPr txBox="1"/>
          <p:nvPr/>
        </p:nvSpPr>
        <p:spPr>
          <a:xfrm>
            <a:off x="6478914" y="3683532"/>
            <a:ext cx="2602716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4"/>
              </a:lnSpc>
            </a:pPr>
            <a:r>
              <a:rPr lang="en-US" sz="178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ดำเนินการไตรมาส 2 (ม.ค. - มี.ค. 69)</a:t>
            </a:r>
          </a:p>
        </p:txBody>
      </p:sp>
      <p:sp>
        <p:nvSpPr>
          <p:cNvPr id="132" name="TextBox 132"/>
          <p:cNvSpPr txBox="1"/>
          <p:nvPr/>
        </p:nvSpPr>
        <p:spPr>
          <a:xfrm>
            <a:off x="6646664" y="3288323"/>
            <a:ext cx="2353281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4"/>
              </a:lnSpc>
            </a:pPr>
            <a:r>
              <a:rPr lang="en-US" sz="1987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 3,739,200 บาท</a:t>
            </a:r>
          </a:p>
        </p:txBody>
      </p:sp>
      <p:sp>
        <p:nvSpPr>
          <p:cNvPr id="133" name="TextBox 133"/>
          <p:cNvSpPr txBox="1"/>
          <p:nvPr/>
        </p:nvSpPr>
        <p:spPr>
          <a:xfrm>
            <a:off x="6488151" y="4348578"/>
            <a:ext cx="2358811" cy="437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9"/>
              </a:lnSpc>
            </a:pPr>
            <a:r>
              <a:rPr lang="en-US" sz="1851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คกก.เครือข่ายกลุ่มออมทรัพย์ </a:t>
            </a:r>
          </a:p>
          <a:p>
            <a:pPr algn="l">
              <a:lnSpc>
                <a:spcPts val="1629"/>
              </a:lnSpc>
            </a:pPr>
            <a:r>
              <a:rPr lang="en-US" sz="1851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76 เครือข่าย ๆ ละ 30 คน</a:t>
            </a:r>
          </a:p>
        </p:txBody>
      </p:sp>
      <p:sp>
        <p:nvSpPr>
          <p:cNvPr id="134" name="TextBox 134"/>
          <p:cNvSpPr txBox="1"/>
          <p:nvPr/>
        </p:nvSpPr>
        <p:spPr>
          <a:xfrm>
            <a:off x="5200732" y="4293212"/>
            <a:ext cx="130950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sz="2199" b="1">
                <a:solidFill>
                  <a:srgbClr val="C00000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กลุ่มเป้าหมาย</a:t>
            </a:r>
            <a:r>
              <a:rPr lang="en-US" sz="2199" b="1">
                <a:solidFill>
                  <a:srgbClr val="FF0000"/>
                </a:solidFill>
                <a:latin typeface="Kaniga Bold"/>
                <a:ea typeface="Kaniga Bold"/>
                <a:cs typeface="Kaniga Bold"/>
                <a:sym typeface="Kaniga Bold"/>
              </a:rPr>
              <a:t> </a:t>
            </a:r>
          </a:p>
          <a:p>
            <a:pPr algn="l">
              <a:lnSpc>
                <a:spcPts val="1919"/>
              </a:lnSpc>
            </a:pPr>
            <a:endParaRPr lang="en-US" sz="2199" b="1">
              <a:solidFill>
                <a:srgbClr val="FF0000"/>
              </a:solidFill>
              <a:latin typeface="Kaniga Bold"/>
              <a:ea typeface="Kaniga Bold"/>
              <a:cs typeface="Kaniga Bold"/>
              <a:sym typeface="Kaniga Bold"/>
            </a:endParaRPr>
          </a:p>
          <a:p>
            <a:pPr algn="l">
              <a:lnSpc>
                <a:spcPts val="1919"/>
              </a:lnSpc>
            </a:pPr>
            <a:r>
              <a:rPr lang="en-US" sz="1599" b="1">
                <a:solidFill>
                  <a:srgbClr val="FF0000"/>
                </a:solidFill>
                <a:latin typeface="Kaniga Bold"/>
                <a:ea typeface="Kaniga Bold"/>
                <a:cs typeface="Kaniga Bold"/>
                <a:sym typeface="Kaniga Bold"/>
              </a:rPr>
              <a:t> </a:t>
            </a:r>
          </a:p>
        </p:txBody>
      </p:sp>
      <p:sp>
        <p:nvSpPr>
          <p:cNvPr id="135" name="TextBox 135"/>
          <p:cNvSpPr txBox="1"/>
          <p:nvPr/>
        </p:nvSpPr>
        <p:spPr>
          <a:xfrm>
            <a:off x="6037843" y="3973046"/>
            <a:ext cx="3033694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 b="1">
                <a:solidFill>
                  <a:srgbClr val="FF0000"/>
                </a:solidFill>
                <a:latin typeface="Kaniga Bold"/>
                <a:ea typeface="Kaniga Bold"/>
                <a:cs typeface="Kaniga Bold"/>
                <a:sym typeface="Kaniga Bold"/>
              </a:rPr>
              <a:t>     </a:t>
            </a:r>
            <a:r>
              <a:rPr lang="en-US" sz="20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76 รุ่น / 2,280 คน / 1 วัน</a:t>
            </a:r>
          </a:p>
        </p:txBody>
      </p:sp>
      <p:sp>
        <p:nvSpPr>
          <p:cNvPr id="136" name="TextBox 136"/>
          <p:cNvSpPr txBox="1"/>
          <p:nvPr/>
        </p:nvSpPr>
        <p:spPr>
          <a:xfrm>
            <a:off x="5587535" y="4001581"/>
            <a:ext cx="900617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>
                <a:solidFill>
                  <a:srgbClr val="C81111"/>
                </a:solidFill>
                <a:latin typeface="Kaniga Bold"/>
                <a:ea typeface="Kaniga Bold"/>
                <a:cs typeface="Kaniga Bold"/>
                <a:sym typeface="Kaniga Bold"/>
              </a:rPr>
              <a:t>เป้าหมาย</a:t>
            </a:r>
          </a:p>
        </p:txBody>
      </p:sp>
      <p:grpSp>
        <p:nvGrpSpPr>
          <p:cNvPr id="137" name="Group 137"/>
          <p:cNvGrpSpPr/>
          <p:nvPr/>
        </p:nvGrpSpPr>
        <p:grpSpPr>
          <a:xfrm>
            <a:off x="4800444" y="4780637"/>
            <a:ext cx="4345915" cy="622238"/>
            <a:chOff x="0" y="0"/>
            <a:chExt cx="5794554" cy="829650"/>
          </a:xfrm>
        </p:grpSpPr>
        <p:sp>
          <p:nvSpPr>
            <p:cNvPr id="138" name="Freeform 138"/>
            <p:cNvSpPr/>
            <p:nvPr/>
          </p:nvSpPr>
          <p:spPr>
            <a:xfrm>
              <a:off x="0" y="0"/>
              <a:ext cx="5794486" cy="829551"/>
            </a:xfrm>
            <a:custGeom>
              <a:avLst/>
              <a:gdLst/>
              <a:ahLst/>
              <a:cxnLst/>
              <a:rect l="l" t="t" r="r" b="b"/>
              <a:pathLst>
                <a:path w="5794486" h="829551">
                  <a:moveTo>
                    <a:pt x="0" y="0"/>
                  </a:moveTo>
                  <a:lnTo>
                    <a:pt x="5794486" y="0"/>
                  </a:lnTo>
                  <a:lnTo>
                    <a:pt x="5794486" y="829551"/>
                  </a:lnTo>
                  <a:lnTo>
                    <a:pt x="0" y="829551"/>
                  </a:lnTo>
                  <a:close/>
                </a:path>
              </a:pathLst>
            </a:custGeom>
            <a:solidFill>
              <a:srgbClr val="C8E3F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TextBox 139"/>
            <p:cNvSpPr txBox="1"/>
            <p:nvPr/>
          </p:nvSpPr>
          <p:spPr>
            <a:xfrm>
              <a:off x="0" y="-9525"/>
              <a:ext cx="5794554" cy="8391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sp>
        <p:nvSpPr>
          <p:cNvPr id="140" name="TextBox 140"/>
          <p:cNvSpPr txBox="1"/>
          <p:nvPr/>
        </p:nvSpPr>
        <p:spPr>
          <a:xfrm>
            <a:off x="5318459" y="4809212"/>
            <a:ext cx="3852399" cy="499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79"/>
              </a:lnSpc>
            </a:pPr>
            <a:r>
              <a:rPr lang="en-US" sz="1773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ประชุมเพิ่มศักยภาพคณะกรรมการเครือข่ายกองทุนชุมชน</a:t>
            </a:r>
          </a:p>
          <a:p>
            <a:pPr algn="l">
              <a:lnSpc>
                <a:spcPts val="1985"/>
              </a:lnSpc>
            </a:pPr>
            <a:r>
              <a:rPr lang="en-US" sz="1873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ขับเคลื่อนกลุ่มออมทรัพย์เพื่อการผลิต (ระดับอำเภอ)</a:t>
            </a:r>
          </a:p>
        </p:txBody>
      </p:sp>
      <p:sp>
        <p:nvSpPr>
          <p:cNvPr id="141" name="TextBox 141"/>
          <p:cNvSpPr txBox="1"/>
          <p:nvPr/>
        </p:nvSpPr>
        <p:spPr>
          <a:xfrm>
            <a:off x="4704018" y="4778174"/>
            <a:ext cx="726912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3"/>
              </a:lnSpc>
            </a:pPr>
            <a:r>
              <a:rPr lang="en-US" sz="1861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1.3.2</a:t>
            </a:r>
          </a:p>
        </p:txBody>
      </p:sp>
      <p:grpSp>
        <p:nvGrpSpPr>
          <p:cNvPr id="142" name="Group 142"/>
          <p:cNvGrpSpPr/>
          <p:nvPr/>
        </p:nvGrpSpPr>
        <p:grpSpPr>
          <a:xfrm>
            <a:off x="6289477" y="5387000"/>
            <a:ext cx="2859976" cy="437780"/>
            <a:chOff x="0" y="0"/>
            <a:chExt cx="3813301" cy="583706"/>
          </a:xfrm>
        </p:grpSpPr>
        <p:sp>
          <p:nvSpPr>
            <p:cNvPr id="143" name="Freeform 143"/>
            <p:cNvSpPr/>
            <p:nvPr/>
          </p:nvSpPr>
          <p:spPr>
            <a:xfrm>
              <a:off x="0" y="0"/>
              <a:ext cx="3813257" cy="583636"/>
            </a:xfrm>
            <a:custGeom>
              <a:avLst/>
              <a:gdLst/>
              <a:ahLst/>
              <a:cxnLst/>
              <a:rect l="l" t="t" r="r" b="b"/>
              <a:pathLst>
                <a:path w="3813257" h="583636">
                  <a:moveTo>
                    <a:pt x="0" y="0"/>
                  </a:moveTo>
                  <a:lnTo>
                    <a:pt x="3813257" y="0"/>
                  </a:lnTo>
                  <a:lnTo>
                    <a:pt x="3813257" y="583636"/>
                  </a:lnTo>
                  <a:lnTo>
                    <a:pt x="0" y="58363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TextBox 144"/>
            <p:cNvSpPr txBox="1"/>
            <p:nvPr/>
          </p:nvSpPr>
          <p:spPr>
            <a:xfrm>
              <a:off x="0" y="-9525"/>
              <a:ext cx="3813301" cy="5932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grpSp>
        <p:nvGrpSpPr>
          <p:cNvPr id="145" name="Group 145"/>
          <p:cNvGrpSpPr/>
          <p:nvPr/>
        </p:nvGrpSpPr>
        <p:grpSpPr>
          <a:xfrm>
            <a:off x="6313665" y="5653700"/>
            <a:ext cx="2835788" cy="371105"/>
            <a:chOff x="0" y="0"/>
            <a:chExt cx="3781050" cy="494806"/>
          </a:xfrm>
        </p:grpSpPr>
        <p:sp>
          <p:nvSpPr>
            <p:cNvPr id="146" name="Freeform 146"/>
            <p:cNvSpPr/>
            <p:nvPr/>
          </p:nvSpPr>
          <p:spPr>
            <a:xfrm>
              <a:off x="0" y="0"/>
              <a:ext cx="3781006" cy="494747"/>
            </a:xfrm>
            <a:custGeom>
              <a:avLst/>
              <a:gdLst/>
              <a:ahLst/>
              <a:cxnLst/>
              <a:rect l="l" t="t" r="r" b="b"/>
              <a:pathLst>
                <a:path w="3781006" h="494747">
                  <a:moveTo>
                    <a:pt x="0" y="0"/>
                  </a:moveTo>
                  <a:lnTo>
                    <a:pt x="3781006" y="0"/>
                  </a:lnTo>
                  <a:lnTo>
                    <a:pt x="3781006" y="494747"/>
                  </a:lnTo>
                  <a:lnTo>
                    <a:pt x="0" y="494747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TextBox 147"/>
            <p:cNvSpPr txBox="1"/>
            <p:nvPr/>
          </p:nvSpPr>
          <p:spPr>
            <a:xfrm>
              <a:off x="0" y="-9525"/>
              <a:ext cx="3781050" cy="5043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</a:t>
              </a:r>
            </a:p>
          </p:txBody>
        </p:sp>
      </p:grpSp>
      <p:grpSp>
        <p:nvGrpSpPr>
          <p:cNvPr id="148" name="Group 148"/>
          <p:cNvGrpSpPr/>
          <p:nvPr/>
        </p:nvGrpSpPr>
        <p:grpSpPr>
          <a:xfrm>
            <a:off x="4791810" y="5387000"/>
            <a:ext cx="1544564" cy="637805"/>
            <a:chOff x="0" y="0"/>
            <a:chExt cx="2059419" cy="850406"/>
          </a:xfrm>
        </p:grpSpPr>
        <p:sp>
          <p:nvSpPr>
            <p:cNvPr id="149" name="Freeform 149"/>
            <p:cNvSpPr/>
            <p:nvPr/>
          </p:nvSpPr>
          <p:spPr>
            <a:xfrm>
              <a:off x="0" y="0"/>
              <a:ext cx="2059395" cy="850304"/>
            </a:xfrm>
            <a:custGeom>
              <a:avLst/>
              <a:gdLst/>
              <a:ahLst/>
              <a:cxnLst/>
              <a:rect l="l" t="t" r="r" b="b"/>
              <a:pathLst>
                <a:path w="2059395" h="850304">
                  <a:moveTo>
                    <a:pt x="0" y="0"/>
                  </a:moveTo>
                  <a:lnTo>
                    <a:pt x="2059395" y="0"/>
                  </a:lnTo>
                  <a:lnTo>
                    <a:pt x="2059395" y="850304"/>
                  </a:lnTo>
                  <a:lnTo>
                    <a:pt x="0" y="850304"/>
                  </a:lnTo>
                  <a:close/>
                </a:path>
              </a:pathLst>
            </a:custGeom>
            <a:solidFill>
              <a:srgbClr val="D924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TextBox 150"/>
            <p:cNvSpPr txBox="1"/>
            <p:nvPr/>
          </p:nvSpPr>
          <p:spPr>
            <a:xfrm>
              <a:off x="0" y="-9525"/>
              <a:ext cx="2059419" cy="8599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</a:t>
              </a:r>
            </a:p>
          </p:txBody>
        </p:sp>
      </p:grpSp>
      <p:sp>
        <p:nvSpPr>
          <p:cNvPr id="151" name="TextBox 151"/>
          <p:cNvSpPr txBox="1"/>
          <p:nvPr/>
        </p:nvSpPr>
        <p:spPr>
          <a:xfrm>
            <a:off x="5021010" y="5481880"/>
            <a:ext cx="1439188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3"/>
              </a:lnSpc>
            </a:pPr>
            <a:r>
              <a:rPr lang="en-US" sz="232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ระดับอำเภอ</a:t>
            </a:r>
          </a:p>
        </p:txBody>
      </p:sp>
      <p:sp>
        <p:nvSpPr>
          <p:cNvPr id="152" name="TextBox 152"/>
          <p:cNvSpPr txBox="1"/>
          <p:nvPr/>
        </p:nvSpPr>
        <p:spPr>
          <a:xfrm>
            <a:off x="6441149" y="5706113"/>
            <a:ext cx="272621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4"/>
              </a:lnSpc>
            </a:pPr>
            <a:r>
              <a:rPr lang="en-US" sz="178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ดำเนินการไตรมาส 3 (เม.ย. - มิ.ย. 69)</a:t>
            </a:r>
          </a:p>
        </p:txBody>
      </p:sp>
      <p:sp>
        <p:nvSpPr>
          <p:cNvPr id="153" name="TextBox 153"/>
          <p:cNvSpPr txBox="1"/>
          <p:nvPr/>
        </p:nvSpPr>
        <p:spPr>
          <a:xfrm>
            <a:off x="6646664" y="5355984"/>
            <a:ext cx="2353281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4"/>
              </a:lnSpc>
            </a:pPr>
            <a:r>
              <a:rPr lang="en-US" sz="1887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 13,170,000 บาท</a:t>
            </a:r>
          </a:p>
        </p:txBody>
      </p:sp>
      <p:sp>
        <p:nvSpPr>
          <p:cNvPr id="154" name="TextBox 154"/>
          <p:cNvSpPr txBox="1"/>
          <p:nvPr/>
        </p:nvSpPr>
        <p:spPr>
          <a:xfrm>
            <a:off x="6478914" y="6315096"/>
            <a:ext cx="2345562" cy="418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6"/>
              </a:lnSpc>
            </a:pPr>
            <a:r>
              <a:rPr lang="en-US" sz="1751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คกก.เครือข่ายกลุ่มออมทรัพย์ 878 เครือข่าย ๆ ละ 15 คน</a:t>
            </a:r>
          </a:p>
        </p:txBody>
      </p:sp>
      <p:sp>
        <p:nvSpPr>
          <p:cNvPr id="155" name="TextBox 155"/>
          <p:cNvSpPr txBox="1"/>
          <p:nvPr/>
        </p:nvSpPr>
        <p:spPr>
          <a:xfrm>
            <a:off x="5200732" y="6215305"/>
            <a:ext cx="130950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sz="2199" b="1">
                <a:solidFill>
                  <a:srgbClr val="C00000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กลุ่มเป้าหมาย</a:t>
            </a:r>
            <a:r>
              <a:rPr lang="en-US" sz="2199" b="1">
                <a:solidFill>
                  <a:srgbClr val="FF0000"/>
                </a:solidFill>
                <a:latin typeface="Kaniga Bold"/>
                <a:ea typeface="Kaniga Bold"/>
                <a:cs typeface="Kaniga Bold"/>
                <a:sym typeface="Kaniga Bold"/>
              </a:rPr>
              <a:t> </a:t>
            </a:r>
          </a:p>
          <a:p>
            <a:pPr algn="l">
              <a:lnSpc>
                <a:spcPts val="1919"/>
              </a:lnSpc>
            </a:pPr>
            <a:endParaRPr lang="en-US" sz="2199" b="1">
              <a:solidFill>
                <a:srgbClr val="FF0000"/>
              </a:solidFill>
              <a:latin typeface="Kaniga Bold"/>
              <a:ea typeface="Kaniga Bold"/>
              <a:cs typeface="Kaniga Bold"/>
              <a:sym typeface="Kaniga Bold"/>
            </a:endParaRPr>
          </a:p>
          <a:p>
            <a:pPr algn="l">
              <a:lnSpc>
                <a:spcPts val="1919"/>
              </a:lnSpc>
            </a:pPr>
            <a:r>
              <a:rPr lang="en-US" sz="1599" b="1">
                <a:solidFill>
                  <a:srgbClr val="FF0000"/>
                </a:solidFill>
                <a:latin typeface="Kaniga Bold"/>
                <a:ea typeface="Kaniga Bold"/>
                <a:cs typeface="Kaniga Bold"/>
                <a:sym typeface="Kaniga Bold"/>
              </a:rPr>
              <a:t> </a:t>
            </a:r>
          </a:p>
        </p:txBody>
      </p:sp>
      <p:sp>
        <p:nvSpPr>
          <p:cNvPr id="156" name="TextBox 156"/>
          <p:cNvSpPr txBox="1"/>
          <p:nvPr/>
        </p:nvSpPr>
        <p:spPr>
          <a:xfrm>
            <a:off x="6202617" y="6010913"/>
            <a:ext cx="3033694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en-US" sz="1799" b="1">
                <a:solidFill>
                  <a:srgbClr val="FF0000"/>
                </a:solidFill>
                <a:latin typeface="Kaniga Bold"/>
                <a:ea typeface="Kaniga Bold"/>
                <a:cs typeface="Kaniga Bold"/>
                <a:sym typeface="Kaniga Bold"/>
              </a:rPr>
              <a:t>    </a:t>
            </a:r>
            <a:r>
              <a:rPr lang="en-US" sz="17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878 รุ่น / 13,170 คน / 1 วัน</a:t>
            </a:r>
          </a:p>
        </p:txBody>
      </p:sp>
      <p:sp>
        <p:nvSpPr>
          <p:cNvPr id="157" name="TextBox 157"/>
          <p:cNvSpPr txBox="1"/>
          <p:nvPr/>
        </p:nvSpPr>
        <p:spPr>
          <a:xfrm>
            <a:off x="5619144" y="5953763"/>
            <a:ext cx="900617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C81111"/>
                </a:solidFill>
                <a:latin typeface="Kaniga Bold"/>
                <a:ea typeface="Kaniga Bold"/>
                <a:cs typeface="Kaniga Bold"/>
                <a:sym typeface="Kaniga Bold"/>
              </a:rPr>
              <a:t>เป้าหมาย</a:t>
            </a:r>
          </a:p>
        </p:txBody>
      </p:sp>
      <p:grpSp>
        <p:nvGrpSpPr>
          <p:cNvPr id="158" name="Group 158"/>
          <p:cNvGrpSpPr/>
          <p:nvPr/>
        </p:nvGrpSpPr>
        <p:grpSpPr>
          <a:xfrm>
            <a:off x="4808527" y="6729107"/>
            <a:ext cx="4046918" cy="763341"/>
            <a:chOff x="0" y="0"/>
            <a:chExt cx="1065855" cy="201045"/>
          </a:xfrm>
        </p:grpSpPr>
        <p:sp>
          <p:nvSpPr>
            <p:cNvPr id="159" name="Freeform 159"/>
            <p:cNvSpPr/>
            <p:nvPr/>
          </p:nvSpPr>
          <p:spPr>
            <a:xfrm>
              <a:off x="0" y="0"/>
              <a:ext cx="1065855" cy="201045"/>
            </a:xfrm>
            <a:custGeom>
              <a:avLst/>
              <a:gdLst/>
              <a:ahLst/>
              <a:cxnLst/>
              <a:rect l="l" t="t" r="r" b="b"/>
              <a:pathLst>
                <a:path w="1065855" h="201045">
                  <a:moveTo>
                    <a:pt x="0" y="0"/>
                  </a:moveTo>
                  <a:lnTo>
                    <a:pt x="1065855" y="0"/>
                  </a:lnTo>
                  <a:lnTo>
                    <a:pt x="1065855" y="201045"/>
                  </a:lnTo>
                  <a:lnTo>
                    <a:pt x="0" y="201045"/>
                  </a:lnTo>
                  <a:close/>
                </a:path>
              </a:pathLst>
            </a:custGeom>
            <a:solidFill>
              <a:srgbClr val="003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TextBox 160"/>
            <p:cNvSpPr txBox="1"/>
            <p:nvPr/>
          </p:nvSpPr>
          <p:spPr>
            <a:xfrm>
              <a:off x="0" y="-9525"/>
              <a:ext cx="1065855" cy="2105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161" name="TextBox 161"/>
          <p:cNvSpPr txBox="1"/>
          <p:nvPr/>
        </p:nvSpPr>
        <p:spPr>
          <a:xfrm>
            <a:off x="5281718" y="6790053"/>
            <a:ext cx="2193279" cy="553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2"/>
              </a:lnSpc>
            </a:pPr>
            <a:r>
              <a:rPr lang="en-US" sz="2059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ส่งเสริมกิจกรรมของ</a:t>
            </a:r>
          </a:p>
          <a:p>
            <a:pPr algn="l">
              <a:lnSpc>
                <a:spcPts val="2162"/>
              </a:lnSpc>
            </a:pPr>
            <a:r>
              <a:rPr lang="en-US" sz="2059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กลุ่มออมทรัพย์เพื่อการผลิต</a:t>
            </a:r>
          </a:p>
        </p:txBody>
      </p:sp>
      <p:sp>
        <p:nvSpPr>
          <p:cNvPr id="162" name="TextBox 162"/>
          <p:cNvSpPr txBox="1"/>
          <p:nvPr/>
        </p:nvSpPr>
        <p:spPr>
          <a:xfrm>
            <a:off x="4600792" y="6761478"/>
            <a:ext cx="905699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0"/>
              </a:lnSpc>
            </a:pPr>
            <a:r>
              <a:rPr lang="en-US" sz="2042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1.4</a:t>
            </a:r>
          </a:p>
        </p:txBody>
      </p:sp>
      <p:grpSp>
        <p:nvGrpSpPr>
          <p:cNvPr id="163" name="Group 163"/>
          <p:cNvGrpSpPr/>
          <p:nvPr/>
        </p:nvGrpSpPr>
        <p:grpSpPr>
          <a:xfrm>
            <a:off x="7608347" y="6723717"/>
            <a:ext cx="1541106" cy="768731"/>
            <a:chOff x="0" y="0"/>
            <a:chExt cx="2054808" cy="1024974"/>
          </a:xfrm>
        </p:grpSpPr>
        <p:sp>
          <p:nvSpPr>
            <p:cNvPr id="164" name="Freeform 164"/>
            <p:cNvSpPr/>
            <p:nvPr/>
          </p:nvSpPr>
          <p:spPr>
            <a:xfrm>
              <a:off x="0" y="0"/>
              <a:ext cx="2054784" cy="1024852"/>
            </a:xfrm>
            <a:custGeom>
              <a:avLst/>
              <a:gdLst/>
              <a:ahLst/>
              <a:cxnLst/>
              <a:rect l="l" t="t" r="r" b="b"/>
              <a:pathLst>
                <a:path w="2054784" h="1024852">
                  <a:moveTo>
                    <a:pt x="0" y="0"/>
                  </a:moveTo>
                  <a:lnTo>
                    <a:pt x="2054784" y="0"/>
                  </a:lnTo>
                  <a:lnTo>
                    <a:pt x="2054784" y="1024852"/>
                  </a:lnTo>
                  <a:lnTo>
                    <a:pt x="0" y="1024852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TextBox 165"/>
            <p:cNvSpPr txBox="1"/>
            <p:nvPr/>
          </p:nvSpPr>
          <p:spPr>
            <a:xfrm>
              <a:off x="0" y="-9525"/>
              <a:ext cx="2054808" cy="1034499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sp>
        <p:nvSpPr>
          <p:cNvPr id="166" name="TextBox 166"/>
          <p:cNvSpPr txBox="1"/>
          <p:nvPr/>
        </p:nvSpPr>
        <p:spPr>
          <a:xfrm>
            <a:off x="7686599" y="6859174"/>
            <a:ext cx="1445648" cy="463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6"/>
              </a:lnSpc>
            </a:pPr>
            <a:r>
              <a:rPr lang="en-US" sz="2030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 </a:t>
            </a:r>
          </a:p>
          <a:p>
            <a:pPr algn="ctr">
              <a:lnSpc>
                <a:spcPts val="1786"/>
              </a:lnSpc>
            </a:pPr>
            <a:r>
              <a:rPr lang="en-US" sz="2030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15,685,800 บาท</a:t>
            </a:r>
          </a:p>
        </p:txBody>
      </p:sp>
      <p:grpSp>
        <p:nvGrpSpPr>
          <p:cNvPr id="167" name="Group 167"/>
          <p:cNvGrpSpPr/>
          <p:nvPr/>
        </p:nvGrpSpPr>
        <p:grpSpPr>
          <a:xfrm>
            <a:off x="4800444" y="7416248"/>
            <a:ext cx="4349009" cy="609600"/>
            <a:chOff x="0" y="0"/>
            <a:chExt cx="5798679" cy="812800"/>
          </a:xfrm>
        </p:grpSpPr>
        <p:sp>
          <p:nvSpPr>
            <p:cNvPr id="168" name="Freeform 168"/>
            <p:cNvSpPr/>
            <p:nvPr/>
          </p:nvSpPr>
          <p:spPr>
            <a:xfrm>
              <a:off x="0" y="0"/>
              <a:ext cx="5798611" cy="812703"/>
            </a:xfrm>
            <a:custGeom>
              <a:avLst/>
              <a:gdLst/>
              <a:ahLst/>
              <a:cxnLst/>
              <a:rect l="l" t="t" r="r" b="b"/>
              <a:pathLst>
                <a:path w="5798611" h="812703">
                  <a:moveTo>
                    <a:pt x="0" y="0"/>
                  </a:moveTo>
                  <a:lnTo>
                    <a:pt x="5798611" y="0"/>
                  </a:lnTo>
                  <a:lnTo>
                    <a:pt x="5798611" y="812703"/>
                  </a:lnTo>
                  <a:lnTo>
                    <a:pt x="0" y="812703"/>
                  </a:lnTo>
                  <a:close/>
                </a:path>
              </a:pathLst>
            </a:custGeom>
            <a:solidFill>
              <a:srgbClr val="C8E3F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TextBox 169"/>
            <p:cNvSpPr txBox="1"/>
            <p:nvPr/>
          </p:nvSpPr>
          <p:spPr>
            <a:xfrm>
              <a:off x="0" y="-9525"/>
              <a:ext cx="5798679" cy="82232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sp>
        <p:nvSpPr>
          <p:cNvPr id="170" name="TextBox 170"/>
          <p:cNvSpPr txBox="1"/>
          <p:nvPr/>
        </p:nvSpPr>
        <p:spPr>
          <a:xfrm>
            <a:off x="5409112" y="7438896"/>
            <a:ext cx="3869800" cy="492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7"/>
              </a:lnSpc>
            </a:pPr>
            <a:r>
              <a:rPr lang="en-US" sz="1943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ประชุมเชิงปฏิบัติการส่งเสริมกิจกรรมเครือข่าย</a:t>
            </a:r>
          </a:p>
          <a:p>
            <a:pPr algn="l">
              <a:lnSpc>
                <a:spcPts val="1807"/>
              </a:lnSpc>
            </a:pPr>
            <a:r>
              <a:rPr lang="en-US" sz="1943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กลุ่มออมทรัพย์เพื่อการผลิต (ระดับกรม)</a:t>
            </a:r>
          </a:p>
        </p:txBody>
      </p:sp>
      <p:sp>
        <p:nvSpPr>
          <p:cNvPr id="171" name="TextBox 171"/>
          <p:cNvSpPr txBox="1"/>
          <p:nvPr/>
        </p:nvSpPr>
        <p:spPr>
          <a:xfrm>
            <a:off x="4747068" y="7410321"/>
            <a:ext cx="728028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3"/>
              </a:lnSpc>
            </a:pPr>
            <a:r>
              <a:rPr lang="en-US" sz="1961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1.4.1</a:t>
            </a:r>
          </a:p>
        </p:txBody>
      </p:sp>
      <p:grpSp>
        <p:nvGrpSpPr>
          <p:cNvPr id="172" name="Group 172"/>
          <p:cNvGrpSpPr/>
          <p:nvPr/>
        </p:nvGrpSpPr>
        <p:grpSpPr>
          <a:xfrm>
            <a:off x="6336374" y="7926400"/>
            <a:ext cx="2813079" cy="437780"/>
            <a:chOff x="0" y="0"/>
            <a:chExt cx="3750772" cy="583706"/>
          </a:xfrm>
        </p:grpSpPr>
        <p:sp>
          <p:nvSpPr>
            <p:cNvPr id="173" name="Freeform 173"/>
            <p:cNvSpPr/>
            <p:nvPr/>
          </p:nvSpPr>
          <p:spPr>
            <a:xfrm>
              <a:off x="0" y="0"/>
              <a:ext cx="3750728" cy="583636"/>
            </a:xfrm>
            <a:custGeom>
              <a:avLst/>
              <a:gdLst/>
              <a:ahLst/>
              <a:cxnLst/>
              <a:rect l="l" t="t" r="r" b="b"/>
              <a:pathLst>
                <a:path w="3750728" h="583636">
                  <a:moveTo>
                    <a:pt x="0" y="0"/>
                  </a:moveTo>
                  <a:lnTo>
                    <a:pt x="3750728" y="0"/>
                  </a:lnTo>
                  <a:lnTo>
                    <a:pt x="3750728" y="583636"/>
                  </a:lnTo>
                  <a:lnTo>
                    <a:pt x="0" y="58363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TextBox 174"/>
            <p:cNvSpPr txBox="1"/>
            <p:nvPr/>
          </p:nvSpPr>
          <p:spPr>
            <a:xfrm>
              <a:off x="0" y="-9525"/>
              <a:ext cx="3750772" cy="5932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grpSp>
        <p:nvGrpSpPr>
          <p:cNvPr id="175" name="Group 175"/>
          <p:cNvGrpSpPr/>
          <p:nvPr/>
        </p:nvGrpSpPr>
        <p:grpSpPr>
          <a:xfrm>
            <a:off x="6336374" y="8193100"/>
            <a:ext cx="2807626" cy="371105"/>
            <a:chOff x="0" y="0"/>
            <a:chExt cx="3743501" cy="494806"/>
          </a:xfrm>
        </p:grpSpPr>
        <p:sp>
          <p:nvSpPr>
            <p:cNvPr id="176" name="Freeform 176"/>
            <p:cNvSpPr/>
            <p:nvPr/>
          </p:nvSpPr>
          <p:spPr>
            <a:xfrm>
              <a:off x="0" y="0"/>
              <a:ext cx="3743458" cy="494747"/>
            </a:xfrm>
            <a:custGeom>
              <a:avLst/>
              <a:gdLst/>
              <a:ahLst/>
              <a:cxnLst/>
              <a:rect l="l" t="t" r="r" b="b"/>
              <a:pathLst>
                <a:path w="3743458" h="494747">
                  <a:moveTo>
                    <a:pt x="0" y="0"/>
                  </a:moveTo>
                  <a:lnTo>
                    <a:pt x="3743458" y="0"/>
                  </a:lnTo>
                  <a:lnTo>
                    <a:pt x="3743458" y="494747"/>
                  </a:lnTo>
                  <a:lnTo>
                    <a:pt x="0" y="494747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TextBox 177"/>
            <p:cNvSpPr txBox="1"/>
            <p:nvPr/>
          </p:nvSpPr>
          <p:spPr>
            <a:xfrm>
              <a:off x="0" y="-9525"/>
              <a:ext cx="3743501" cy="5043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</a:t>
              </a:r>
            </a:p>
          </p:txBody>
        </p:sp>
      </p:grpSp>
      <p:grpSp>
        <p:nvGrpSpPr>
          <p:cNvPr id="178" name="Group 178"/>
          <p:cNvGrpSpPr/>
          <p:nvPr/>
        </p:nvGrpSpPr>
        <p:grpSpPr>
          <a:xfrm>
            <a:off x="4808527" y="7926400"/>
            <a:ext cx="1544768" cy="637805"/>
            <a:chOff x="0" y="0"/>
            <a:chExt cx="2059691" cy="850406"/>
          </a:xfrm>
        </p:grpSpPr>
        <p:sp>
          <p:nvSpPr>
            <p:cNvPr id="179" name="Freeform 179"/>
            <p:cNvSpPr/>
            <p:nvPr/>
          </p:nvSpPr>
          <p:spPr>
            <a:xfrm>
              <a:off x="0" y="0"/>
              <a:ext cx="2059667" cy="850304"/>
            </a:xfrm>
            <a:custGeom>
              <a:avLst/>
              <a:gdLst/>
              <a:ahLst/>
              <a:cxnLst/>
              <a:rect l="l" t="t" r="r" b="b"/>
              <a:pathLst>
                <a:path w="2059667" h="850304">
                  <a:moveTo>
                    <a:pt x="0" y="0"/>
                  </a:moveTo>
                  <a:lnTo>
                    <a:pt x="2059667" y="0"/>
                  </a:lnTo>
                  <a:lnTo>
                    <a:pt x="2059667" y="850304"/>
                  </a:lnTo>
                  <a:lnTo>
                    <a:pt x="0" y="850304"/>
                  </a:lnTo>
                  <a:close/>
                </a:path>
              </a:pathLst>
            </a:custGeom>
            <a:solidFill>
              <a:srgbClr val="D924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TextBox 180"/>
            <p:cNvSpPr txBox="1"/>
            <p:nvPr/>
          </p:nvSpPr>
          <p:spPr>
            <a:xfrm>
              <a:off x="0" y="-9525"/>
              <a:ext cx="2059691" cy="8599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</a:t>
              </a:r>
            </a:p>
          </p:txBody>
        </p:sp>
      </p:grpSp>
      <p:sp>
        <p:nvSpPr>
          <p:cNvPr id="181" name="TextBox 181"/>
          <p:cNvSpPr txBox="1"/>
          <p:nvPr/>
        </p:nvSpPr>
        <p:spPr>
          <a:xfrm>
            <a:off x="5133629" y="8061880"/>
            <a:ext cx="1328020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3"/>
              </a:lnSpc>
            </a:pPr>
            <a:r>
              <a:rPr lang="en-US" sz="252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ระดับกรม</a:t>
            </a:r>
          </a:p>
        </p:txBody>
      </p:sp>
      <p:sp>
        <p:nvSpPr>
          <p:cNvPr id="182" name="TextBox 182"/>
          <p:cNvSpPr txBox="1"/>
          <p:nvPr/>
        </p:nvSpPr>
        <p:spPr>
          <a:xfrm>
            <a:off x="6507841" y="8269300"/>
            <a:ext cx="2726210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4"/>
              </a:lnSpc>
            </a:pPr>
            <a:r>
              <a:rPr lang="en-US" sz="168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ดำเนินการไตรมาส 3 (เม.ย. - มิ.ย. 69)</a:t>
            </a:r>
          </a:p>
        </p:txBody>
      </p:sp>
      <p:sp>
        <p:nvSpPr>
          <p:cNvPr id="183" name="TextBox 183"/>
          <p:cNvSpPr txBox="1"/>
          <p:nvPr/>
        </p:nvSpPr>
        <p:spPr>
          <a:xfrm>
            <a:off x="6728349" y="7897075"/>
            <a:ext cx="235328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4"/>
              </a:lnSpc>
            </a:pPr>
            <a:r>
              <a:rPr lang="en-US" sz="1787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 7,379,000 บาท</a:t>
            </a:r>
          </a:p>
        </p:txBody>
      </p:sp>
      <p:sp>
        <p:nvSpPr>
          <p:cNvPr id="184" name="TextBox 184"/>
          <p:cNvSpPr txBox="1"/>
          <p:nvPr/>
        </p:nvSpPr>
        <p:spPr>
          <a:xfrm>
            <a:off x="5924567" y="8567650"/>
            <a:ext cx="3033694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39"/>
              </a:lnSpc>
            </a:pPr>
            <a:r>
              <a:rPr lang="en-US" sz="1699" b="1">
                <a:solidFill>
                  <a:srgbClr val="FF0000"/>
                </a:solidFill>
                <a:latin typeface="Kaniga Bold"/>
                <a:ea typeface="Kaniga Bold"/>
                <a:cs typeface="Kaniga Bold"/>
                <a:sym typeface="Kaniga Bold"/>
              </a:rPr>
              <a:t>     </a:t>
            </a:r>
            <a:r>
              <a:rPr lang="en-US" sz="16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6 รุ่น / 608 คน / 4 วัน</a:t>
            </a:r>
          </a:p>
        </p:txBody>
      </p:sp>
      <p:sp>
        <p:nvSpPr>
          <p:cNvPr id="185" name="TextBox 185"/>
          <p:cNvSpPr txBox="1"/>
          <p:nvPr/>
        </p:nvSpPr>
        <p:spPr>
          <a:xfrm>
            <a:off x="5413048" y="8539075"/>
            <a:ext cx="900617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0"/>
              </a:lnSpc>
            </a:pPr>
            <a:r>
              <a:rPr lang="en-US" sz="1900" b="1">
                <a:solidFill>
                  <a:srgbClr val="C81111"/>
                </a:solidFill>
                <a:latin typeface="Kaniga Bold"/>
                <a:ea typeface="Kaniga Bold"/>
                <a:cs typeface="Kaniga Bold"/>
                <a:sym typeface="Kaniga Bold"/>
              </a:rPr>
              <a:t>เป้าหมาย</a:t>
            </a:r>
          </a:p>
        </p:txBody>
      </p:sp>
      <p:sp>
        <p:nvSpPr>
          <p:cNvPr id="186" name="TextBox 186"/>
          <p:cNvSpPr txBox="1"/>
          <p:nvPr/>
        </p:nvSpPr>
        <p:spPr>
          <a:xfrm>
            <a:off x="5053642" y="8733207"/>
            <a:ext cx="132059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C81111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กลุ่มเป้าหมาย</a:t>
            </a:r>
          </a:p>
        </p:txBody>
      </p:sp>
      <p:sp>
        <p:nvSpPr>
          <p:cNvPr id="187" name="TextBox 187"/>
          <p:cNvSpPr txBox="1"/>
          <p:nvPr/>
        </p:nvSpPr>
        <p:spPr>
          <a:xfrm>
            <a:off x="6005603" y="8863670"/>
            <a:ext cx="3183026" cy="355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5"/>
              </a:lnSpc>
            </a:pPr>
            <a:r>
              <a:rPr lang="en-US" sz="15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    จนท.พช.จังหวัด/อำเภอ 76 จังหวัด ๆ ละ 2 คน   </a:t>
            </a:r>
          </a:p>
          <a:p>
            <a:pPr algn="l">
              <a:lnSpc>
                <a:spcPts val="1295"/>
              </a:lnSpc>
            </a:pPr>
            <a:r>
              <a:rPr lang="en-US" sz="15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    และคกก.กลุ่มออมทรัพย์ฯ76 จังหวัด ๆ ละ 6 คน</a:t>
            </a:r>
          </a:p>
        </p:txBody>
      </p:sp>
      <p:grpSp>
        <p:nvGrpSpPr>
          <p:cNvPr id="188" name="Group 188"/>
          <p:cNvGrpSpPr/>
          <p:nvPr/>
        </p:nvGrpSpPr>
        <p:grpSpPr>
          <a:xfrm>
            <a:off x="9243678" y="3606293"/>
            <a:ext cx="4464669" cy="538727"/>
            <a:chOff x="0" y="0"/>
            <a:chExt cx="5952892" cy="718303"/>
          </a:xfrm>
        </p:grpSpPr>
        <p:sp>
          <p:nvSpPr>
            <p:cNvPr id="189" name="Freeform 189"/>
            <p:cNvSpPr/>
            <p:nvPr/>
          </p:nvSpPr>
          <p:spPr>
            <a:xfrm>
              <a:off x="0" y="0"/>
              <a:ext cx="5952823" cy="718217"/>
            </a:xfrm>
            <a:custGeom>
              <a:avLst/>
              <a:gdLst/>
              <a:ahLst/>
              <a:cxnLst/>
              <a:rect l="l" t="t" r="r" b="b"/>
              <a:pathLst>
                <a:path w="5952823" h="718217">
                  <a:moveTo>
                    <a:pt x="0" y="0"/>
                  </a:moveTo>
                  <a:lnTo>
                    <a:pt x="5952823" y="0"/>
                  </a:lnTo>
                  <a:lnTo>
                    <a:pt x="5952823" y="718217"/>
                  </a:lnTo>
                  <a:lnTo>
                    <a:pt x="0" y="718217"/>
                  </a:lnTo>
                  <a:close/>
                </a:path>
              </a:pathLst>
            </a:custGeom>
            <a:solidFill>
              <a:srgbClr val="C8E3F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TextBox 190"/>
            <p:cNvSpPr txBox="1"/>
            <p:nvPr/>
          </p:nvSpPr>
          <p:spPr>
            <a:xfrm>
              <a:off x="0" y="-9525"/>
              <a:ext cx="5952892" cy="72782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sp>
        <p:nvSpPr>
          <p:cNvPr id="191" name="TextBox 191"/>
          <p:cNvSpPr txBox="1"/>
          <p:nvPr/>
        </p:nvSpPr>
        <p:spPr>
          <a:xfrm>
            <a:off x="9848790" y="3623016"/>
            <a:ext cx="3681810" cy="459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4"/>
              </a:lnSpc>
            </a:pPr>
            <a:r>
              <a:rPr lang="en-US" sz="1873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เสริมศักยภาพเครือข่ายกลุ่มออมทรัพย์ฯ ระดับอำเภอ ในการส่งเสริมกิจกรรมเครือข่ายกลุ่มออมทรัพย์ฯ</a:t>
            </a:r>
          </a:p>
        </p:txBody>
      </p:sp>
      <p:sp>
        <p:nvSpPr>
          <p:cNvPr id="192" name="TextBox 192"/>
          <p:cNvSpPr txBox="1"/>
          <p:nvPr/>
        </p:nvSpPr>
        <p:spPr>
          <a:xfrm>
            <a:off x="9170858" y="3617033"/>
            <a:ext cx="740589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3"/>
              </a:lnSpc>
            </a:pPr>
            <a:r>
              <a:rPr lang="en-US" sz="2061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1.4.3</a:t>
            </a:r>
          </a:p>
        </p:txBody>
      </p:sp>
      <p:grpSp>
        <p:nvGrpSpPr>
          <p:cNvPr id="193" name="Group 193"/>
          <p:cNvGrpSpPr/>
          <p:nvPr/>
        </p:nvGrpSpPr>
        <p:grpSpPr>
          <a:xfrm>
            <a:off x="10502371" y="4111118"/>
            <a:ext cx="3205976" cy="437780"/>
            <a:chOff x="0" y="0"/>
            <a:chExt cx="4274635" cy="583706"/>
          </a:xfrm>
        </p:grpSpPr>
        <p:sp>
          <p:nvSpPr>
            <p:cNvPr id="194" name="Freeform 194"/>
            <p:cNvSpPr/>
            <p:nvPr/>
          </p:nvSpPr>
          <p:spPr>
            <a:xfrm>
              <a:off x="0" y="0"/>
              <a:ext cx="4274585" cy="583636"/>
            </a:xfrm>
            <a:custGeom>
              <a:avLst/>
              <a:gdLst/>
              <a:ahLst/>
              <a:cxnLst/>
              <a:rect l="l" t="t" r="r" b="b"/>
              <a:pathLst>
                <a:path w="4274585" h="583636">
                  <a:moveTo>
                    <a:pt x="0" y="0"/>
                  </a:moveTo>
                  <a:lnTo>
                    <a:pt x="4274585" y="0"/>
                  </a:lnTo>
                  <a:lnTo>
                    <a:pt x="4274585" y="583636"/>
                  </a:lnTo>
                  <a:lnTo>
                    <a:pt x="0" y="58363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TextBox 195"/>
            <p:cNvSpPr txBox="1"/>
            <p:nvPr/>
          </p:nvSpPr>
          <p:spPr>
            <a:xfrm>
              <a:off x="0" y="-9525"/>
              <a:ext cx="4274635" cy="5932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grpSp>
        <p:nvGrpSpPr>
          <p:cNvPr id="196" name="Group 196"/>
          <p:cNvGrpSpPr/>
          <p:nvPr/>
        </p:nvGrpSpPr>
        <p:grpSpPr>
          <a:xfrm>
            <a:off x="10515490" y="4375530"/>
            <a:ext cx="3192857" cy="371105"/>
            <a:chOff x="0" y="0"/>
            <a:chExt cx="4257143" cy="494806"/>
          </a:xfrm>
        </p:grpSpPr>
        <p:sp>
          <p:nvSpPr>
            <p:cNvPr id="197" name="Freeform 197"/>
            <p:cNvSpPr/>
            <p:nvPr/>
          </p:nvSpPr>
          <p:spPr>
            <a:xfrm>
              <a:off x="0" y="0"/>
              <a:ext cx="4257093" cy="494747"/>
            </a:xfrm>
            <a:custGeom>
              <a:avLst/>
              <a:gdLst/>
              <a:ahLst/>
              <a:cxnLst/>
              <a:rect l="l" t="t" r="r" b="b"/>
              <a:pathLst>
                <a:path w="4257093" h="494747">
                  <a:moveTo>
                    <a:pt x="0" y="0"/>
                  </a:moveTo>
                  <a:lnTo>
                    <a:pt x="4257093" y="0"/>
                  </a:lnTo>
                  <a:lnTo>
                    <a:pt x="4257093" y="494747"/>
                  </a:lnTo>
                  <a:lnTo>
                    <a:pt x="0" y="494747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TextBox 198"/>
            <p:cNvSpPr txBox="1"/>
            <p:nvPr/>
          </p:nvSpPr>
          <p:spPr>
            <a:xfrm>
              <a:off x="0" y="-9525"/>
              <a:ext cx="4257143" cy="5043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</a:t>
              </a:r>
            </a:p>
          </p:txBody>
        </p:sp>
      </p:grpSp>
      <p:sp>
        <p:nvSpPr>
          <p:cNvPr id="199" name="TextBox 199"/>
          <p:cNvSpPr txBox="1"/>
          <p:nvPr/>
        </p:nvSpPr>
        <p:spPr>
          <a:xfrm>
            <a:off x="10751906" y="4400411"/>
            <a:ext cx="3159724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4"/>
              </a:lnSpc>
            </a:pPr>
            <a:r>
              <a:rPr lang="en-US" sz="188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ดำเนินการไตรมาส 3 (เม.ย. - มิ.ย. 69)</a:t>
            </a:r>
          </a:p>
        </p:txBody>
      </p:sp>
      <p:grpSp>
        <p:nvGrpSpPr>
          <p:cNvPr id="200" name="Group 200"/>
          <p:cNvGrpSpPr/>
          <p:nvPr/>
        </p:nvGrpSpPr>
        <p:grpSpPr>
          <a:xfrm>
            <a:off x="9252478" y="4111118"/>
            <a:ext cx="1404178" cy="637805"/>
            <a:chOff x="0" y="0"/>
            <a:chExt cx="1872237" cy="850406"/>
          </a:xfrm>
        </p:grpSpPr>
        <p:sp>
          <p:nvSpPr>
            <p:cNvPr id="201" name="Freeform 201"/>
            <p:cNvSpPr/>
            <p:nvPr/>
          </p:nvSpPr>
          <p:spPr>
            <a:xfrm>
              <a:off x="0" y="0"/>
              <a:ext cx="1872215" cy="850304"/>
            </a:xfrm>
            <a:custGeom>
              <a:avLst/>
              <a:gdLst/>
              <a:ahLst/>
              <a:cxnLst/>
              <a:rect l="l" t="t" r="r" b="b"/>
              <a:pathLst>
                <a:path w="1872215" h="850304">
                  <a:moveTo>
                    <a:pt x="0" y="0"/>
                  </a:moveTo>
                  <a:lnTo>
                    <a:pt x="1872215" y="0"/>
                  </a:lnTo>
                  <a:lnTo>
                    <a:pt x="1872215" y="850304"/>
                  </a:lnTo>
                  <a:lnTo>
                    <a:pt x="0" y="850304"/>
                  </a:lnTo>
                  <a:close/>
                </a:path>
              </a:pathLst>
            </a:custGeom>
            <a:solidFill>
              <a:srgbClr val="D924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TextBox 202"/>
            <p:cNvSpPr txBox="1"/>
            <p:nvPr/>
          </p:nvSpPr>
          <p:spPr>
            <a:xfrm>
              <a:off x="0" y="-9525"/>
              <a:ext cx="1872237" cy="8599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</a:t>
              </a:r>
            </a:p>
          </p:txBody>
        </p:sp>
      </p:grpSp>
      <p:sp>
        <p:nvSpPr>
          <p:cNvPr id="203" name="TextBox 203"/>
          <p:cNvSpPr txBox="1"/>
          <p:nvPr/>
        </p:nvSpPr>
        <p:spPr>
          <a:xfrm>
            <a:off x="9408726" y="4175505"/>
            <a:ext cx="1466268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3"/>
              </a:lnSpc>
            </a:pPr>
            <a:r>
              <a:rPr lang="en-US" sz="242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ระดับอำเภอ</a:t>
            </a:r>
          </a:p>
        </p:txBody>
      </p:sp>
      <p:sp>
        <p:nvSpPr>
          <p:cNvPr id="204" name="TextBox 204"/>
          <p:cNvSpPr txBox="1"/>
          <p:nvPr/>
        </p:nvSpPr>
        <p:spPr>
          <a:xfrm>
            <a:off x="11038711" y="4032630"/>
            <a:ext cx="229662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4"/>
              </a:lnSpc>
            </a:pPr>
            <a:r>
              <a:rPr lang="en-US" sz="2087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 5,168,000 บาท</a:t>
            </a:r>
          </a:p>
        </p:txBody>
      </p:sp>
      <p:sp>
        <p:nvSpPr>
          <p:cNvPr id="205" name="TextBox 205"/>
          <p:cNvSpPr txBox="1"/>
          <p:nvPr/>
        </p:nvSpPr>
        <p:spPr>
          <a:xfrm>
            <a:off x="10553355" y="4713723"/>
            <a:ext cx="3033694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en-US" sz="1799" b="1">
                <a:solidFill>
                  <a:srgbClr val="FF0000"/>
                </a:solidFill>
                <a:latin typeface="Kaniga Bold"/>
                <a:ea typeface="Kaniga Bold"/>
                <a:cs typeface="Kaniga Bold"/>
                <a:sym typeface="Kaniga Bold"/>
              </a:rPr>
              <a:t>    </a:t>
            </a:r>
            <a:r>
              <a:rPr lang="en-US" sz="17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76 รุ่น / 1,520 คน / 3 วัน</a:t>
            </a:r>
          </a:p>
        </p:txBody>
      </p:sp>
      <p:sp>
        <p:nvSpPr>
          <p:cNvPr id="206" name="TextBox 206"/>
          <p:cNvSpPr txBox="1"/>
          <p:nvPr/>
        </p:nvSpPr>
        <p:spPr>
          <a:xfrm>
            <a:off x="9882104" y="4662606"/>
            <a:ext cx="900617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C81111"/>
                </a:solidFill>
                <a:latin typeface="Kaniga Bold"/>
                <a:ea typeface="Kaniga Bold"/>
                <a:cs typeface="Kaniga Bold"/>
                <a:sym typeface="Kaniga Bold"/>
              </a:rPr>
              <a:t>เป้าหมาย</a:t>
            </a:r>
          </a:p>
        </p:txBody>
      </p:sp>
      <p:sp>
        <p:nvSpPr>
          <p:cNvPr id="207" name="TextBox 207"/>
          <p:cNvSpPr txBox="1"/>
          <p:nvPr/>
        </p:nvSpPr>
        <p:spPr>
          <a:xfrm>
            <a:off x="9559061" y="4879095"/>
            <a:ext cx="132059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C81111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กลุ่มเป้าหมาย</a:t>
            </a:r>
          </a:p>
        </p:txBody>
      </p:sp>
      <p:sp>
        <p:nvSpPr>
          <p:cNvPr id="208" name="TextBox 208"/>
          <p:cNvSpPr txBox="1"/>
          <p:nvPr/>
        </p:nvSpPr>
        <p:spPr>
          <a:xfrm>
            <a:off x="10530593" y="4917380"/>
            <a:ext cx="3177754" cy="46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en-US" sz="17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    คกก.และสมาชิกกลุ่มออมทรัพย์ 76 </a:t>
            </a:r>
          </a:p>
          <a:p>
            <a:pPr algn="l">
              <a:lnSpc>
                <a:spcPts val="899"/>
              </a:lnSpc>
            </a:pPr>
            <a:r>
              <a:rPr lang="en-US" sz="17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    จังหวัด ๆ ละ 20 คน</a:t>
            </a:r>
          </a:p>
        </p:txBody>
      </p:sp>
      <p:grpSp>
        <p:nvGrpSpPr>
          <p:cNvPr id="209" name="Group 209"/>
          <p:cNvGrpSpPr/>
          <p:nvPr/>
        </p:nvGrpSpPr>
        <p:grpSpPr>
          <a:xfrm>
            <a:off x="9238743" y="1781211"/>
            <a:ext cx="4469605" cy="579375"/>
            <a:chOff x="0" y="0"/>
            <a:chExt cx="5959473" cy="772500"/>
          </a:xfrm>
        </p:grpSpPr>
        <p:sp>
          <p:nvSpPr>
            <p:cNvPr id="210" name="Freeform 210"/>
            <p:cNvSpPr/>
            <p:nvPr/>
          </p:nvSpPr>
          <p:spPr>
            <a:xfrm>
              <a:off x="0" y="0"/>
              <a:ext cx="5959403" cy="772408"/>
            </a:xfrm>
            <a:custGeom>
              <a:avLst/>
              <a:gdLst/>
              <a:ahLst/>
              <a:cxnLst/>
              <a:rect l="l" t="t" r="r" b="b"/>
              <a:pathLst>
                <a:path w="5959403" h="772408">
                  <a:moveTo>
                    <a:pt x="0" y="0"/>
                  </a:moveTo>
                  <a:lnTo>
                    <a:pt x="5959403" y="0"/>
                  </a:lnTo>
                  <a:lnTo>
                    <a:pt x="5959403" y="772408"/>
                  </a:lnTo>
                  <a:lnTo>
                    <a:pt x="0" y="772408"/>
                  </a:lnTo>
                  <a:close/>
                </a:path>
              </a:pathLst>
            </a:custGeom>
            <a:solidFill>
              <a:srgbClr val="C8E3F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TextBox 211"/>
            <p:cNvSpPr txBox="1"/>
            <p:nvPr/>
          </p:nvSpPr>
          <p:spPr>
            <a:xfrm>
              <a:off x="0" y="-9525"/>
              <a:ext cx="5959473" cy="78202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sp>
        <p:nvSpPr>
          <p:cNvPr id="212" name="TextBox 212"/>
          <p:cNvSpPr txBox="1"/>
          <p:nvPr/>
        </p:nvSpPr>
        <p:spPr>
          <a:xfrm>
            <a:off x="9870813" y="1795356"/>
            <a:ext cx="3949836" cy="444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2"/>
              </a:lnSpc>
            </a:pPr>
            <a:r>
              <a:rPr lang="en-US" sz="1773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ประชุมเชิงปฏิบัติการส่งเสริมกิจกรรมเครือข่าย</a:t>
            </a:r>
          </a:p>
          <a:p>
            <a:pPr algn="l">
              <a:lnSpc>
                <a:spcPts val="1702"/>
              </a:lnSpc>
            </a:pPr>
            <a:r>
              <a:rPr lang="en-US" sz="1773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กลุ่มออมทรัพย์เพื่อการผลิต (ระดับจังหวัด)</a:t>
            </a:r>
          </a:p>
        </p:txBody>
      </p:sp>
      <p:sp>
        <p:nvSpPr>
          <p:cNvPr id="213" name="TextBox 213"/>
          <p:cNvSpPr txBox="1"/>
          <p:nvPr/>
        </p:nvSpPr>
        <p:spPr>
          <a:xfrm>
            <a:off x="9186412" y="1749289"/>
            <a:ext cx="745297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3"/>
              </a:lnSpc>
            </a:pPr>
            <a:r>
              <a:rPr lang="en-US" sz="2061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1.4.2</a:t>
            </a:r>
          </a:p>
        </p:txBody>
      </p:sp>
      <p:grpSp>
        <p:nvGrpSpPr>
          <p:cNvPr id="214" name="Group 214"/>
          <p:cNvGrpSpPr/>
          <p:nvPr/>
        </p:nvGrpSpPr>
        <p:grpSpPr>
          <a:xfrm>
            <a:off x="10639270" y="2261138"/>
            <a:ext cx="3069077" cy="437780"/>
            <a:chOff x="0" y="0"/>
            <a:chExt cx="4092103" cy="583706"/>
          </a:xfrm>
        </p:grpSpPr>
        <p:sp>
          <p:nvSpPr>
            <p:cNvPr id="215" name="Freeform 215"/>
            <p:cNvSpPr/>
            <p:nvPr/>
          </p:nvSpPr>
          <p:spPr>
            <a:xfrm>
              <a:off x="0" y="0"/>
              <a:ext cx="4092055" cy="583636"/>
            </a:xfrm>
            <a:custGeom>
              <a:avLst/>
              <a:gdLst/>
              <a:ahLst/>
              <a:cxnLst/>
              <a:rect l="l" t="t" r="r" b="b"/>
              <a:pathLst>
                <a:path w="4092055" h="583636">
                  <a:moveTo>
                    <a:pt x="0" y="0"/>
                  </a:moveTo>
                  <a:lnTo>
                    <a:pt x="4092055" y="0"/>
                  </a:lnTo>
                  <a:lnTo>
                    <a:pt x="4092055" y="583636"/>
                  </a:lnTo>
                  <a:lnTo>
                    <a:pt x="0" y="58363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TextBox 216"/>
            <p:cNvSpPr txBox="1"/>
            <p:nvPr/>
          </p:nvSpPr>
          <p:spPr>
            <a:xfrm>
              <a:off x="0" y="-9525"/>
              <a:ext cx="4092103" cy="5932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grpSp>
        <p:nvGrpSpPr>
          <p:cNvPr id="217" name="Group 217"/>
          <p:cNvGrpSpPr/>
          <p:nvPr/>
        </p:nvGrpSpPr>
        <p:grpSpPr>
          <a:xfrm>
            <a:off x="10651847" y="2527838"/>
            <a:ext cx="3056500" cy="371105"/>
            <a:chOff x="0" y="0"/>
            <a:chExt cx="4075333" cy="494806"/>
          </a:xfrm>
        </p:grpSpPr>
        <p:sp>
          <p:nvSpPr>
            <p:cNvPr id="218" name="Freeform 218"/>
            <p:cNvSpPr/>
            <p:nvPr/>
          </p:nvSpPr>
          <p:spPr>
            <a:xfrm>
              <a:off x="0" y="0"/>
              <a:ext cx="4075286" cy="494747"/>
            </a:xfrm>
            <a:custGeom>
              <a:avLst/>
              <a:gdLst/>
              <a:ahLst/>
              <a:cxnLst/>
              <a:rect l="l" t="t" r="r" b="b"/>
              <a:pathLst>
                <a:path w="4075286" h="494747">
                  <a:moveTo>
                    <a:pt x="0" y="0"/>
                  </a:moveTo>
                  <a:lnTo>
                    <a:pt x="4075286" y="0"/>
                  </a:lnTo>
                  <a:lnTo>
                    <a:pt x="4075286" y="494747"/>
                  </a:lnTo>
                  <a:lnTo>
                    <a:pt x="0" y="494747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TextBox 219"/>
            <p:cNvSpPr txBox="1"/>
            <p:nvPr/>
          </p:nvSpPr>
          <p:spPr>
            <a:xfrm>
              <a:off x="0" y="-9525"/>
              <a:ext cx="4075333" cy="5043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</a:t>
              </a:r>
            </a:p>
          </p:txBody>
        </p:sp>
      </p:grpSp>
      <p:sp>
        <p:nvSpPr>
          <p:cNvPr id="220" name="TextBox 220"/>
          <p:cNvSpPr txBox="1"/>
          <p:nvPr/>
        </p:nvSpPr>
        <p:spPr>
          <a:xfrm>
            <a:off x="10801985" y="2540417"/>
            <a:ext cx="3029145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4"/>
              </a:lnSpc>
            </a:pPr>
            <a:r>
              <a:rPr lang="en-US" sz="188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ดำเนินการไตรมาส 3 (เม.ย. - มิ.ย. 69)</a:t>
            </a:r>
          </a:p>
        </p:txBody>
      </p:sp>
      <p:sp>
        <p:nvSpPr>
          <p:cNvPr id="221" name="TextBox 221"/>
          <p:cNvSpPr txBox="1"/>
          <p:nvPr/>
        </p:nvSpPr>
        <p:spPr>
          <a:xfrm>
            <a:off x="11136829" y="2223038"/>
            <a:ext cx="261477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4"/>
              </a:lnSpc>
            </a:pPr>
            <a:r>
              <a:rPr lang="en-US" sz="1887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 3,138,800 บาท</a:t>
            </a:r>
          </a:p>
        </p:txBody>
      </p:sp>
      <p:grpSp>
        <p:nvGrpSpPr>
          <p:cNvPr id="222" name="Group 222"/>
          <p:cNvGrpSpPr/>
          <p:nvPr/>
        </p:nvGrpSpPr>
        <p:grpSpPr>
          <a:xfrm>
            <a:off x="9239041" y="2263639"/>
            <a:ext cx="1413104" cy="637805"/>
            <a:chOff x="0" y="0"/>
            <a:chExt cx="1884139" cy="850406"/>
          </a:xfrm>
        </p:grpSpPr>
        <p:sp>
          <p:nvSpPr>
            <p:cNvPr id="223" name="Freeform 223"/>
            <p:cNvSpPr/>
            <p:nvPr/>
          </p:nvSpPr>
          <p:spPr>
            <a:xfrm>
              <a:off x="0" y="0"/>
              <a:ext cx="1884117" cy="850304"/>
            </a:xfrm>
            <a:custGeom>
              <a:avLst/>
              <a:gdLst/>
              <a:ahLst/>
              <a:cxnLst/>
              <a:rect l="l" t="t" r="r" b="b"/>
              <a:pathLst>
                <a:path w="1884117" h="850304">
                  <a:moveTo>
                    <a:pt x="0" y="0"/>
                  </a:moveTo>
                  <a:lnTo>
                    <a:pt x="1884117" y="0"/>
                  </a:lnTo>
                  <a:lnTo>
                    <a:pt x="1884117" y="850304"/>
                  </a:lnTo>
                  <a:lnTo>
                    <a:pt x="0" y="850304"/>
                  </a:lnTo>
                  <a:close/>
                </a:path>
              </a:pathLst>
            </a:custGeom>
            <a:solidFill>
              <a:srgbClr val="D924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TextBox 224"/>
            <p:cNvSpPr txBox="1"/>
            <p:nvPr/>
          </p:nvSpPr>
          <p:spPr>
            <a:xfrm>
              <a:off x="0" y="-9525"/>
              <a:ext cx="1884139" cy="8599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</a:t>
              </a:r>
            </a:p>
          </p:txBody>
        </p:sp>
      </p:grpSp>
      <p:sp>
        <p:nvSpPr>
          <p:cNvPr id="225" name="TextBox 225"/>
          <p:cNvSpPr txBox="1"/>
          <p:nvPr/>
        </p:nvSpPr>
        <p:spPr>
          <a:xfrm>
            <a:off x="9404065" y="2406143"/>
            <a:ext cx="1475589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3"/>
              </a:lnSpc>
            </a:pPr>
            <a:r>
              <a:rPr lang="en-US" sz="232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ระดับจังหวัด</a:t>
            </a:r>
          </a:p>
        </p:txBody>
      </p:sp>
      <p:sp>
        <p:nvSpPr>
          <p:cNvPr id="226" name="TextBox 226"/>
          <p:cNvSpPr txBox="1"/>
          <p:nvPr/>
        </p:nvSpPr>
        <p:spPr>
          <a:xfrm>
            <a:off x="10481843" y="2873792"/>
            <a:ext cx="3370797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en-US" sz="1799" b="1">
                <a:solidFill>
                  <a:srgbClr val="FF0000"/>
                </a:solidFill>
                <a:latin typeface="Kaniga Bold"/>
                <a:ea typeface="Kaniga Bold"/>
                <a:cs typeface="Kaniga Bold"/>
                <a:sym typeface="Kaniga Bold"/>
              </a:rPr>
              <a:t>     </a:t>
            </a:r>
            <a:r>
              <a:rPr lang="en-US" sz="17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76 รุ่น / 3,800 คน / 1 วัน</a:t>
            </a:r>
          </a:p>
        </p:txBody>
      </p:sp>
      <p:sp>
        <p:nvSpPr>
          <p:cNvPr id="227" name="TextBox 227"/>
          <p:cNvSpPr txBox="1"/>
          <p:nvPr/>
        </p:nvSpPr>
        <p:spPr>
          <a:xfrm>
            <a:off x="9801293" y="2845217"/>
            <a:ext cx="100069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>
                <a:solidFill>
                  <a:srgbClr val="C81111"/>
                </a:solidFill>
                <a:latin typeface="Kaniga Bold"/>
                <a:ea typeface="Kaniga Bold"/>
                <a:cs typeface="Kaniga Bold"/>
                <a:sym typeface="Kaniga Bold"/>
              </a:rPr>
              <a:t>เป้าหมาย</a:t>
            </a:r>
          </a:p>
        </p:txBody>
      </p:sp>
      <p:sp>
        <p:nvSpPr>
          <p:cNvPr id="228" name="TextBox 228"/>
          <p:cNvSpPr txBox="1"/>
          <p:nvPr/>
        </p:nvSpPr>
        <p:spPr>
          <a:xfrm>
            <a:off x="9456170" y="3102392"/>
            <a:ext cx="1467337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>
                <a:solidFill>
                  <a:srgbClr val="C81111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กลุ่มเป้าหมาย</a:t>
            </a:r>
          </a:p>
        </p:txBody>
      </p:sp>
      <p:sp>
        <p:nvSpPr>
          <p:cNvPr id="229" name="TextBox 229"/>
          <p:cNvSpPr txBox="1"/>
          <p:nvPr/>
        </p:nvSpPr>
        <p:spPr>
          <a:xfrm>
            <a:off x="10515490" y="3130967"/>
            <a:ext cx="3176662" cy="48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en-US" sz="17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    จนท.พช.อำเภอ และคกก.กลุ่มออมทรัพย์ฯ </a:t>
            </a:r>
          </a:p>
          <a:p>
            <a:pPr algn="l">
              <a:lnSpc>
                <a:spcPts val="1169"/>
              </a:lnSpc>
            </a:pPr>
            <a:r>
              <a:rPr lang="en-US" sz="17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    76 จังหวัด ๆ ละ 50 คน</a:t>
            </a:r>
          </a:p>
        </p:txBody>
      </p:sp>
      <p:grpSp>
        <p:nvGrpSpPr>
          <p:cNvPr id="230" name="Group 230"/>
          <p:cNvGrpSpPr/>
          <p:nvPr/>
        </p:nvGrpSpPr>
        <p:grpSpPr>
          <a:xfrm>
            <a:off x="13804086" y="2632370"/>
            <a:ext cx="4477716" cy="6958450"/>
            <a:chOff x="0" y="0"/>
            <a:chExt cx="1247297" cy="1938322"/>
          </a:xfrm>
        </p:grpSpPr>
        <p:sp>
          <p:nvSpPr>
            <p:cNvPr id="231" name="Freeform 231"/>
            <p:cNvSpPr/>
            <p:nvPr/>
          </p:nvSpPr>
          <p:spPr>
            <a:xfrm>
              <a:off x="0" y="0"/>
              <a:ext cx="1247297" cy="1938322"/>
            </a:xfrm>
            <a:custGeom>
              <a:avLst/>
              <a:gdLst/>
              <a:ahLst/>
              <a:cxnLst/>
              <a:rect l="l" t="t" r="r" b="b"/>
              <a:pathLst>
                <a:path w="1247297" h="1938322">
                  <a:moveTo>
                    <a:pt x="0" y="0"/>
                  </a:moveTo>
                  <a:lnTo>
                    <a:pt x="1247297" y="0"/>
                  </a:lnTo>
                  <a:lnTo>
                    <a:pt x="1247297" y="1938322"/>
                  </a:lnTo>
                  <a:lnTo>
                    <a:pt x="0" y="1938322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TextBox 232"/>
            <p:cNvSpPr txBox="1"/>
            <p:nvPr/>
          </p:nvSpPr>
          <p:spPr>
            <a:xfrm>
              <a:off x="0" y="-19050"/>
              <a:ext cx="1247297" cy="19573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33" name="Group 233"/>
          <p:cNvGrpSpPr/>
          <p:nvPr/>
        </p:nvGrpSpPr>
        <p:grpSpPr>
          <a:xfrm>
            <a:off x="9234051" y="5361439"/>
            <a:ext cx="4129857" cy="568361"/>
            <a:chOff x="0" y="0"/>
            <a:chExt cx="1087699" cy="149692"/>
          </a:xfrm>
        </p:grpSpPr>
        <p:sp>
          <p:nvSpPr>
            <p:cNvPr id="234" name="Freeform 234"/>
            <p:cNvSpPr/>
            <p:nvPr/>
          </p:nvSpPr>
          <p:spPr>
            <a:xfrm>
              <a:off x="0" y="0"/>
              <a:ext cx="1087699" cy="149692"/>
            </a:xfrm>
            <a:custGeom>
              <a:avLst/>
              <a:gdLst/>
              <a:ahLst/>
              <a:cxnLst/>
              <a:rect l="l" t="t" r="r" b="b"/>
              <a:pathLst>
                <a:path w="1087699" h="149692">
                  <a:moveTo>
                    <a:pt x="0" y="0"/>
                  </a:moveTo>
                  <a:lnTo>
                    <a:pt x="1087699" y="0"/>
                  </a:lnTo>
                  <a:lnTo>
                    <a:pt x="1087699" y="149692"/>
                  </a:lnTo>
                  <a:lnTo>
                    <a:pt x="0" y="149692"/>
                  </a:lnTo>
                  <a:close/>
                </a:path>
              </a:pathLst>
            </a:custGeom>
            <a:solidFill>
              <a:srgbClr val="003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TextBox 235"/>
            <p:cNvSpPr txBox="1"/>
            <p:nvPr/>
          </p:nvSpPr>
          <p:spPr>
            <a:xfrm>
              <a:off x="0" y="-9525"/>
              <a:ext cx="1087699" cy="159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236" name="TextBox 236"/>
          <p:cNvSpPr txBox="1"/>
          <p:nvPr/>
        </p:nvSpPr>
        <p:spPr>
          <a:xfrm>
            <a:off x="9834026" y="5409035"/>
            <a:ext cx="2238229" cy="43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1"/>
              </a:lnSpc>
            </a:pPr>
            <a:r>
              <a:rPr lang="en-US" sz="1759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มหกรรมการออม 52 ปี ทุนชุมชนขับเคลื่อนเศรษฐกิจฐานราก</a:t>
            </a:r>
          </a:p>
        </p:txBody>
      </p:sp>
      <p:sp>
        <p:nvSpPr>
          <p:cNvPr id="237" name="TextBox 237"/>
          <p:cNvSpPr txBox="1"/>
          <p:nvPr/>
        </p:nvSpPr>
        <p:spPr>
          <a:xfrm>
            <a:off x="9096930" y="5324717"/>
            <a:ext cx="924261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2242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1.5</a:t>
            </a:r>
          </a:p>
        </p:txBody>
      </p:sp>
      <p:grpSp>
        <p:nvGrpSpPr>
          <p:cNvPr id="238" name="Group 238"/>
          <p:cNvGrpSpPr/>
          <p:nvPr/>
        </p:nvGrpSpPr>
        <p:grpSpPr>
          <a:xfrm>
            <a:off x="12136437" y="5356049"/>
            <a:ext cx="1571910" cy="564780"/>
            <a:chOff x="0" y="0"/>
            <a:chExt cx="2095880" cy="753040"/>
          </a:xfrm>
        </p:grpSpPr>
        <p:sp>
          <p:nvSpPr>
            <p:cNvPr id="239" name="Freeform 239"/>
            <p:cNvSpPr/>
            <p:nvPr/>
          </p:nvSpPr>
          <p:spPr>
            <a:xfrm>
              <a:off x="0" y="0"/>
              <a:ext cx="2095855" cy="752950"/>
            </a:xfrm>
            <a:custGeom>
              <a:avLst/>
              <a:gdLst/>
              <a:ahLst/>
              <a:cxnLst/>
              <a:rect l="l" t="t" r="r" b="b"/>
              <a:pathLst>
                <a:path w="2095855" h="752950">
                  <a:moveTo>
                    <a:pt x="0" y="0"/>
                  </a:moveTo>
                  <a:lnTo>
                    <a:pt x="2095855" y="0"/>
                  </a:lnTo>
                  <a:lnTo>
                    <a:pt x="2095855" y="752950"/>
                  </a:lnTo>
                  <a:lnTo>
                    <a:pt x="0" y="75295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TextBox 240"/>
            <p:cNvSpPr txBox="1"/>
            <p:nvPr/>
          </p:nvSpPr>
          <p:spPr>
            <a:xfrm>
              <a:off x="0" y="-9525"/>
              <a:ext cx="2095880" cy="76256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sp>
        <p:nvSpPr>
          <p:cNvPr id="241" name="TextBox 241"/>
          <p:cNvSpPr txBox="1"/>
          <p:nvPr/>
        </p:nvSpPr>
        <p:spPr>
          <a:xfrm>
            <a:off x="12221933" y="5384071"/>
            <a:ext cx="1445648" cy="43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0"/>
              </a:lnSpc>
            </a:pPr>
            <a:r>
              <a:rPr lang="en-US" sz="1930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 </a:t>
            </a:r>
          </a:p>
          <a:p>
            <a:pPr algn="ctr">
              <a:lnSpc>
                <a:spcPts val="1640"/>
              </a:lnSpc>
            </a:pPr>
            <a:r>
              <a:rPr lang="en-US" sz="1930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8,075,000 บาท</a:t>
            </a:r>
          </a:p>
        </p:txBody>
      </p:sp>
      <p:grpSp>
        <p:nvGrpSpPr>
          <p:cNvPr id="242" name="Group 242"/>
          <p:cNvGrpSpPr/>
          <p:nvPr/>
        </p:nvGrpSpPr>
        <p:grpSpPr>
          <a:xfrm>
            <a:off x="9234051" y="5860404"/>
            <a:ext cx="4474296" cy="609600"/>
            <a:chOff x="0" y="0"/>
            <a:chExt cx="5965728" cy="812800"/>
          </a:xfrm>
        </p:grpSpPr>
        <p:sp>
          <p:nvSpPr>
            <p:cNvPr id="243" name="Freeform 243"/>
            <p:cNvSpPr/>
            <p:nvPr/>
          </p:nvSpPr>
          <p:spPr>
            <a:xfrm>
              <a:off x="0" y="0"/>
              <a:ext cx="5965658" cy="812703"/>
            </a:xfrm>
            <a:custGeom>
              <a:avLst/>
              <a:gdLst/>
              <a:ahLst/>
              <a:cxnLst/>
              <a:rect l="l" t="t" r="r" b="b"/>
              <a:pathLst>
                <a:path w="5965658" h="812703">
                  <a:moveTo>
                    <a:pt x="0" y="0"/>
                  </a:moveTo>
                  <a:lnTo>
                    <a:pt x="5965658" y="0"/>
                  </a:lnTo>
                  <a:lnTo>
                    <a:pt x="5965658" y="812703"/>
                  </a:lnTo>
                  <a:lnTo>
                    <a:pt x="0" y="812703"/>
                  </a:lnTo>
                  <a:close/>
                </a:path>
              </a:pathLst>
            </a:custGeom>
            <a:solidFill>
              <a:srgbClr val="C8E3F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TextBox 244"/>
            <p:cNvSpPr txBox="1"/>
            <p:nvPr/>
          </p:nvSpPr>
          <p:spPr>
            <a:xfrm>
              <a:off x="0" y="-9525"/>
              <a:ext cx="5965728" cy="82232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sp>
        <p:nvSpPr>
          <p:cNvPr id="245" name="TextBox 245"/>
          <p:cNvSpPr txBox="1"/>
          <p:nvPr/>
        </p:nvSpPr>
        <p:spPr>
          <a:xfrm>
            <a:off x="9820829" y="5922114"/>
            <a:ext cx="3937391" cy="442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11"/>
              </a:lnSpc>
            </a:pPr>
            <a:r>
              <a:rPr lang="en-US" sz="1873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มหกรรมการออม 52 ปี ทุนชุมชนขับเคลื่อนเศรษฐกิจฐานราก (ระดับกรม)</a:t>
            </a:r>
          </a:p>
        </p:txBody>
      </p:sp>
      <p:sp>
        <p:nvSpPr>
          <p:cNvPr id="246" name="TextBox 246"/>
          <p:cNvSpPr txBox="1"/>
          <p:nvPr/>
        </p:nvSpPr>
        <p:spPr>
          <a:xfrm>
            <a:off x="9179240" y="5879454"/>
            <a:ext cx="742949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3"/>
              </a:lnSpc>
            </a:pPr>
            <a:r>
              <a:rPr lang="en-US" sz="1861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1.5.1</a:t>
            </a:r>
          </a:p>
        </p:txBody>
      </p:sp>
      <p:grpSp>
        <p:nvGrpSpPr>
          <p:cNvPr id="247" name="Group 247"/>
          <p:cNvGrpSpPr/>
          <p:nvPr/>
        </p:nvGrpSpPr>
        <p:grpSpPr>
          <a:xfrm>
            <a:off x="10507253" y="6358028"/>
            <a:ext cx="3201094" cy="437780"/>
            <a:chOff x="0" y="0"/>
            <a:chExt cx="4268125" cy="583706"/>
          </a:xfrm>
        </p:grpSpPr>
        <p:sp>
          <p:nvSpPr>
            <p:cNvPr id="248" name="Freeform 248"/>
            <p:cNvSpPr/>
            <p:nvPr/>
          </p:nvSpPr>
          <p:spPr>
            <a:xfrm>
              <a:off x="0" y="0"/>
              <a:ext cx="4268076" cy="583636"/>
            </a:xfrm>
            <a:custGeom>
              <a:avLst/>
              <a:gdLst/>
              <a:ahLst/>
              <a:cxnLst/>
              <a:rect l="l" t="t" r="r" b="b"/>
              <a:pathLst>
                <a:path w="4268076" h="583636">
                  <a:moveTo>
                    <a:pt x="0" y="0"/>
                  </a:moveTo>
                  <a:lnTo>
                    <a:pt x="4268076" y="0"/>
                  </a:lnTo>
                  <a:lnTo>
                    <a:pt x="4268076" y="583636"/>
                  </a:lnTo>
                  <a:lnTo>
                    <a:pt x="0" y="58363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TextBox 249"/>
            <p:cNvSpPr txBox="1"/>
            <p:nvPr/>
          </p:nvSpPr>
          <p:spPr>
            <a:xfrm>
              <a:off x="0" y="-9525"/>
              <a:ext cx="4268125" cy="5932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grpSp>
        <p:nvGrpSpPr>
          <p:cNvPr id="250" name="Group 250"/>
          <p:cNvGrpSpPr/>
          <p:nvPr/>
        </p:nvGrpSpPr>
        <p:grpSpPr>
          <a:xfrm>
            <a:off x="10520211" y="6605098"/>
            <a:ext cx="3188136" cy="370548"/>
            <a:chOff x="0" y="0"/>
            <a:chExt cx="4250848" cy="494064"/>
          </a:xfrm>
        </p:grpSpPr>
        <p:sp>
          <p:nvSpPr>
            <p:cNvPr id="251" name="Freeform 251"/>
            <p:cNvSpPr/>
            <p:nvPr/>
          </p:nvSpPr>
          <p:spPr>
            <a:xfrm>
              <a:off x="0" y="0"/>
              <a:ext cx="4250799" cy="494005"/>
            </a:xfrm>
            <a:custGeom>
              <a:avLst/>
              <a:gdLst/>
              <a:ahLst/>
              <a:cxnLst/>
              <a:rect l="l" t="t" r="r" b="b"/>
              <a:pathLst>
                <a:path w="4250799" h="494005">
                  <a:moveTo>
                    <a:pt x="0" y="0"/>
                  </a:moveTo>
                  <a:lnTo>
                    <a:pt x="4250799" y="0"/>
                  </a:lnTo>
                  <a:lnTo>
                    <a:pt x="4250799" y="494005"/>
                  </a:lnTo>
                  <a:lnTo>
                    <a:pt x="0" y="494005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TextBox 252"/>
            <p:cNvSpPr txBox="1"/>
            <p:nvPr/>
          </p:nvSpPr>
          <p:spPr>
            <a:xfrm>
              <a:off x="0" y="-9525"/>
              <a:ext cx="4250848" cy="503589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</a:t>
              </a:r>
            </a:p>
          </p:txBody>
        </p:sp>
      </p:grpSp>
      <p:grpSp>
        <p:nvGrpSpPr>
          <p:cNvPr id="253" name="Group 253"/>
          <p:cNvGrpSpPr/>
          <p:nvPr/>
        </p:nvGrpSpPr>
        <p:grpSpPr>
          <a:xfrm>
            <a:off x="9234051" y="6358028"/>
            <a:ext cx="1408652" cy="623362"/>
            <a:chOff x="0" y="0"/>
            <a:chExt cx="1878203" cy="831149"/>
          </a:xfrm>
        </p:grpSpPr>
        <p:sp>
          <p:nvSpPr>
            <p:cNvPr id="254" name="Freeform 254"/>
            <p:cNvSpPr/>
            <p:nvPr/>
          </p:nvSpPr>
          <p:spPr>
            <a:xfrm>
              <a:off x="0" y="0"/>
              <a:ext cx="1878181" cy="831049"/>
            </a:xfrm>
            <a:custGeom>
              <a:avLst/>
              <a:gdLst/>
              <a:ahLst/>
              <a:cxnLst/>
              <a:rect l="l" t="t" r="r" b="b"/>
              <a:pathLst>
                <a:path w="1878181" h="831049">
                  <a:moveTo>
                    <a:pt x="0" y="0"/>
                  </a:moveTo>
                  <a:lnTo>
                    <a:pt x="1878181" y="0"/>
                  </a:lnTo>
                  <a:lnTo>
                    <a:pt x="1878181" y="831049"/>
                  </a:lnTo>
                  <a:lnTo>
                    <a:pt x="0" y="831049"/>
                  </a:lnTo>
                  <a:close/>
                </a:path>
              </a:pathLst>
            </a:custGeom>
            <a:solidFill>
              <a:srgbClr val="D924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TextBox 255"/>
            <p:cNvSpPr txBox="1"/>
            <p:nvPr/>
          </p:nvSpPr>
          <p:spPr>
            <a:xfrm>
              <a:off x="0" y="-9525"/>
              <a:ext cx="1878203" cy="840674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</a:t>
              </a:r>
            </a:p>
          </p:txBody>
        </p:sp>
      </p:grpSp>
      <p:sp>
        <p:nvSpPr>
          <p:cNvPr id="256" name="TextBox 256"/>
          <p:cNvSpPr txBox="1"/>
          <p:nvPr/>
        </p:nvSpPr>
        <p:spPr>
          <a:xfrm>
            <a:off x="9436551" y="6431904"/>
            <a:ext cx="1470940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3"/>
              </a:lnSpc>
            </a:pPr>
            <a:r>
              <a:rPr lang="en-US" sz="272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ระดับกรม</a:t>
            </a:r>
          </a:p>
        </p:txBody>
      </p:sp>
      <p:sp>
        <p:nvSpPr>
          <p:cNvPr id="257" name="TextBox 257"/>
          <p:cNvSpPr txBox="1"/>
          <p:nvPr/>
        </p:nvSpPr>
        <p:spPr>
          <a:xfrm>
            <a:off x="10852253" y="6602576"/>
            <a:ext cx="3120896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4"/>
              </a:lnSpc>
            </a:pPr>
            <a:r>
              <a:rPr lang="en-US" sz="208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ดำเนินการไตรมาส 2 ( มี.ค. 69 )</a:t>
            </a:r>
          </a:p>
        </p:txBody>
      </p:sp>
      <p:sp>
        <p:nvSpPr>
          <p:cNvPr id="258" name="TextBox 258"/>
          <p:cNvSpPr txBox="1"/>
          <p:nvPr/>
        </p:nvSpPr>
        <p:spPr>
          <a:xfrm>
            <a:off x="11097229" y="6265217"/>
            <a:ext cx="2693976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4"/>
              </a:lnSpc>
            </a:pPr>
            <a:r>
              <a:rPr lang="en-US" sz="2087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 475,000 บาท</a:t>
            </a:r>
          </a:p>
        </p:txBody>
      </p:sp>
      <p:sp>
        <p:nvSpPr>
          <p:cNvPr id="259" name="TextBox 259"/>
          <p:cNvSpPr txBox="1"/>
          <p:nvPr/>
        </p:nvSpPr>
        <p:spPr>
          <a:xfrm>
            <a:off x="10272677" y="6964526"/>
            <a:ext cx="3033694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en-US" sz="1799" b="1">
                <a:solidFill>
                  <a:srgbClr val="FF0000"/>
                </a:solidFill>
                <a:latin typeface="Kaniga Bold"/>
                <a:ea typeface="Kaniga Bold"/>
                <a:cs typeface="Kaniga Bold"/>
                <a:sym typeface="Kaniga Bold"/>
              </a:rPr>
              <a:t>     </a:t>
            </a:r>
            <a:r>
              <a:rPr lang="en-US" sz="17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1 รุ่น / 126 คน / 1 วัน</a:t>
            </a:r>
          </a:p>
        </p:txBody>
      </p:sp>
      <p:sp>
        <p:nvSpPr>
          <p:cNvPr id="260" name="TextBox 260"/>
          <p:cNvSpPr txBox="1"/>
          <p:nvPr/>
        </p:nvSpPr>
        <p:spPr>
          <a:xfrm>
            <a:off x="9778574" y="6898629"/>
            <a:ext cx="900617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C81111"/>
                </a:solidFill>
                <a:latin typeface="Kaniga Bold"/>
                <a:ea typeface="Kaniga Bold"/>
                <a:cs typeface="Kaniga Bold"/>
                <a:sym typeface="Kaniga Bold"/>
              </a:rPr>
              <a:t>เป้าหมาย</a:t>
            </a:r>
          </a:p>
        </p:txBody>
      </p:sp>
      <p:sp>
        <p:nvSpPr>
          <p:cNvPr id="261" name="TextBox 261"/>
          <p:cNvSpPr txBox="1"/>
          <p:nvPr/>
        </p:nvSpPr>
        <p:spPr>
          <a:xfrm>
            <a:off x="9442909" y="7114740"/>
            <a:ext cx="132059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C81111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กลุ่มเป้าหมาย</a:t>
            </a:r>
          </a:p>
        </p:txBody>
      </p:sp>
      <p:sp>
        <p:nvSpPr>
          <p:cNvPr id="262" name="TextBox 262"/>
          <p:cNvSpPr txBox="1"/>
          <p:nvPr/>
        </p:nvSpPr>
        <p:spPr>
          <a:xfrm>
            <a:off x="10366215" y="7171890"/>
            <a:ext cx="3412080" cy="439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9"/>
              </a:lnSpc>
            </a:pPr>
            <a:r>
              <a:rPr lang="en-US" sz="15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    จนท.พช.ส่วนกลาง คกก.และสมาชิกกลุ่มออมทรัพย์ฯ </a:t>
            </a:r>
          </a:p>
          <a:p>
            <a:pPr algn="l">
              <a:lnSpc>
                <a:spcPts val="991"/>
              </a:lnSpc>
            </a:pPr>
            <a:r>
              <a:rPr lang="en-US" sz="15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    หน่วยงานภาคีภาครัฐ/ภาคเอกชน</a:t>
            </a:r>
          </a:p>
        </p:txBody>
      </p:sp>
      <p:grpSp>
        <p:nvGrpSpPr>
          <p:cNvPr id="263" name="Group 263"/>
          <p:cNvGrpSpPr/>
          <p:nvPr/>
        </p:nvGrpSpPr>
        <p:grpSpPr>
          <a:xfrm>
            <a:off x="9234652" y="7601800"/>
            <a:ext cx="4473695" cy="609600"/>
            <a:chOff x="0" y="0"/>
            <a:chExt cx="5964926" cy="812800"/>
          </a:xfrm>
        </p:grpSpPr>
        <p:sp>
          <p:nvSpPr>
            <p:cNvPr id="264" name="Freeform 264"/>
            <p:cNvSpPr/>
            <p:nvPr/>
          </p:nvSpPr>
          <p:spPr>
            <a:xfrm>
              <a:off x="0" y="0"/>
              <a:ext cx="5964856" cy="812703"/>
            </a:xfrm>
            <a:custGeom>
              <a:avLst/>
              <a:gdLst/>
              <a:ahLst/>
              <a:cxnLst/>
              <a:rect l="l" t="t" r="r" b="b"/>
              <a:pathLst>
                <a:path w="5964856" h="812703">
                  <a:moveTo>
                    <a:pt x="0" y="0"/>
                  </a:moveTo>
                  <a:lnTo>
                    <a:pt x="5964856" y="0"/>
                  </a:lnTo>
                  <a:lnTo>
                    <a:pt x="5964856" y="812703"/>
                  </a:lnTo>
                  <a:lnTo>
                    <a:pt x="0" y="812703"/>
                  </a:lnTo>
                  <a:close/>
                </a:path>
              </a:pathLst>
            </a:custGeom>
            <a:solidFill>
              <a:srgbClr val="C8E3F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TextBox 265"/>
            <p:cNvSpPr txBox="1"/>
            <p:nvPr/>
          </p:nvSpPr>
          <p:spPr>
            <a:xfrm>
              <a:off x="0" y="-9525"/>
              <a:ext cx="5964926" cy="82232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sp>
        <p:nvSpPr>
          <p:cNvPr id="266" name="TextBox 266"/>
          <p:cNvSpPr txBox="1"/>
          <p:nvPr/>
        </p:nvSpPr>
        <p:spPr>
          <a:xfrm>
            <a:off x="9215333" y="7571940"/>
            <a:ext cx="670762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3"/>
              </a:lnSpc>
            </a:pPr>
            <a:r>
              <a:rPr lang="en-US" sz="1961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1.5.2</a:t>
            </a:r>
          </a:p>
        </p:txBody>
      </p:sp>
      <p:grpSp>
        <p:nvGrpSpPr>
          <p:cNvPr id="267" name="Group 267"/>
          <p:cNvGrpSpPr/>
          <p:nvPr/>
        </p:nvGrpSpPr>
        <p:grpSpPr>
          <a:xfrm>
            <a:off x="10495118" y="8111952"/>
            <a:ext cx="3213229" cy="437780"/>
            <a:chOff x="0" y="0"/>
            <a:chExt cx="4284306" cy="583706"/>
          </a:xfrm>
        </p:grpSpPr>
        <p:sp>
          <p:nvSpPr>
            <p:cNvPr id="268" name="Freeform 268"/>
            <p:cNvSpPr/>
            <p:nvPr/>
          </p:nvSpPr>
          <p:spPr>
            <a:xfrm>
              <a:off x="0" y="0"/>
              <a:ext cx="4284256" cy="583636"/>
            </a:xfrm>
            <a:custGeom>
              <a:avLst/>
              <a:gdLst/>
              <a:ahLst/>
              <a:cxnLst/>
              <a:rect l="l" t="t" r="r" b="b"/>
              <a:pathLst>
                <a:path w="4284256" h="583636">
                  <a:moveTo>
                    <a:pt x="0" y="0"/>
                  </a:moveTo>
                  <a:lnTo>
                    <a:pt x="4284256" y="0"/>
                  </a:lnTo>
                  <a:lnTo>
                    <a:pt x="4284256" y="583636"/>
                  </a:lnTo>
                  <a:lnTo>
                    <a:pt x="0" y="58363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TextBox 269"/>
            <p:cNvSpPr txBox="1"/>
            <p:nvPr/>
          </p:nvSpPr>
          <p:spPr>
            <a:xfrm>
              <a:off x="0" y="-9525"/>
              <a:ext cx="4284306" cy="5932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grpSp>
        <p:nvGrpSpPr>
          <p:cNvPr id="270" name="Group 270"/>
          <p:cNvGrpSpPr/>
          <p:nvPr/>
        </p:nvGrpSpPr>
        <p:grpSpPr>
          <a:xfrm>
            <a:off x="10508397" y="8378652"/>
            <a:ext cx="3199950" cy="371105"/>
            <a:chOff x="0" y="0"/>
            <a:chExt cx="4266600" cy="494806"/>
          </a:xfrm>
        </p:grpSpPr>
        <p:sp>
          <p:nvSpPr>
            <p:cNvPr id="271" name="Freeform 271"/>
            <p:cNvSpPr/>
            <p:nvPr/>
          </p:nvSpPr>
          <p:spPr>
            <a:xfrm>
              <a:off x="0" y="0"/>
              <a:ext cx="4266550" cy="494747"/>
            </a:xfrm>
            <a:custGeom>
              <a:avLst/>
              <a:gdLst/>
              <a:ahLst/>
              <a:cxnLst/>
              <a:rect l="l" t="t" r="r" b="b"/>
              <a:pathLst>
                <a:path w="4266550" h="494747">
                  <a:moveTo>
                    <a:pt x="0" y="0"/>
                  </a:moveTo>
                  <a:lnTo>
                    <a:pt x="4266550" y="0"/>
                  </a:lnTo>
                  <a:lnTo>
                    <a:pt x="4266550" y="494747"/>
                  </a:lnTo>
                  <a:lnTo>
                    <a:pt x="0" y="494747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2" name="TextBox 272"/>
            <p:cNvSpPr txBox="1"/>
            <p:nvPr/>
          </p:nvSpPr>
          <p:spPr>
            <a:xfrm>
              <a:off x="0" y="-9525"/>
              <a:ext cx="4266600" cy="5043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</a:t>
              </a:r>
            </a:p>
          </p:txBody>
        </p:sp>
      </p:grpSp>
      <p:sp>
        <p:nvSpPr>
          <p:cNvPr id="273" name="TextBox 273"/>
          <p:cNvSpPr txBox="1"/>
          <p:nvPr/>
        </p:nvSpPr>
        <p:spPr>
          <a:xfrm>
            <a:off x="10931731" y="8059492"/>
            <a:ext cx="2353281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4"/>
              </a:lnSpc>
            </a:pPr>
            <a:r>
              <a:rPr lang="en-US" sz="2087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 7,600,000 บาท</a:t>
            </a:r>
          </a:p>
        </p:txBody>
      </p:sp>
      <p:grpSp>
        <p:nvGrpSpPr>
          <p:cNvPr id="274" name="Group 274"/>
          <p:cNvGrpSpPr/>
          <p:nvPr/>
        </p:nvGrpSpPr>
        <p:grpSpPr>
          <a:xfrm>
            <a:off x="9234921" y="8114453"/>
            <a:ext cx="1271785" cy="637805"/>
            <a:chOff x="0" y="0"/>
            <a:chExt cx="1695713" cy="850406"/>
          </a:xfrm>
        </p:grpSpPr>
        <p:sp>
          <p:nvSpPr>
            <p:cNvPr id="275" name="Freeform 275"/>
            <p:cNvSpPr/>
            <p:nvPr/>
          </p:nvSpPr>
          <p:spPr>
            <a:xfrm>
              <a:off x="0" y="0"/>
              <a:ext cx="1695693" cy="850304"/>
            </a:xfrm>
            <a:custGeom>
              <a:avLst/>
              <a:gdLst/>
              <a:ahLst/>
              <a:cxnLst/>
              <a:rect l="l" t="t" r="r" b="b"/>
              <a:pathLst>
                <a:path w="1695693" h="850304">
                  <a:moveTo>
                    <a:pt x="0" y="0"/>
                  </a:moveTo>
                  <a:lnTo>
                    <a:pt x="1695693" y="0"/>
                  </a:lnTo>
                  <a:lnTo>
                    <a:pt x="1695693" y="850304"/>
                  </a:lnTo>
                  <a:lnTo>
                    <a:pt x="0" y="850304"/>
                  </a:lnTo>
                  <a:close/>
                </a:path>
              </a:pathLst>
            </a:custGeom>
            <a:solidFill>
              <a:srgbClr val="D924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TextBox 276"/>
            <p:cNvSpPr txBox="1"/>
            <p:nvPr/>
          </p:nvSpPr>
          <p:spPr>
            <a:xfrm>
              <a:off x="0" y="-9525"/>
              <a:ext cx="1695713" cy="8599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 b="1">
                  <a:solidFill>
                    <a:srgbClr val="FFFFFF"/>
                  </a:solidFill>
                  <a:latin typeface="Kaniga Bold"/>
                  <a:ea typeface="Kaniga Bold"/>
                  <a:cs typeface="Kaniga Bold"/>
                  <a:sym typeface="Kaniga Bold"/>
                </a:rPr>
                <a:t>      </a:t>
              </a:r>
            </a:p>
          </p:txBody>
        </p:sp>
      </p:grpSp>
      <p:sp>
        <p:nvSpPr>
          <p:cNvPr id="277" name="TextBox 277"/>
          <p:cNvSpPr txBox="1"/>
          <p:nvPr/>
        </p:nvSpPr>
        <p:spPr>
          <a:xfrm>
            <a:off x="9351170" y="8239975"/>
            <a:ext cx="1328020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3"/>
              </a:lnSpc>
            </a:pPr>
            <a:r>
              <a:rPr lang="en-US" sz="222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ระดับจังหวัด</a:t>
            </a:r>
          </a:p>
        </p:txBody>
      </p:sp>
      <p:sp>
        <p:nvSpPr>
          <p:cNvPr id="278" name="TextBox 278"/>
          <p:cNvSpPr txBox="1"/>
          <p:nvPr/>
        </p:nvSpPr>
        <p:spPr>
          <a:xfrm>
            <a:off x="10313617" y="8742732"/>
            <a:ext cx="3033694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9"/>
              </a:lnSpc>
            </a:pPr>
            <a:r>
              <a:rPr lang="en-US" sz="1599" b="1">
                <a:solidFill>
                  <a:srgbClr val="FF0000"/>
                </a:solidFill>
                <a:latin typeface="Kaniga Bold"/>
                <a:ea typeface="Kaniga Bold"/>
                <a:cs typeface="Kaniga Bold"/>
                <a:sym typeface="Kaniga Bold"/>
              </a:rPr>
              <a:t>     </a:t>
            </a:r>
            <a:r>
              <a:rPr lang="en-US" sz="15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76 รุ่น / 7,600 คน / 1 วัน</a:t>
            </a:r>
          </a:p>
        </p:txBody>
      </p:sp>
      <p:sp>
        <p:nvSpPr>
          <p:cNvPr id="279" name="TextBox 279"/>
          <p:cNvSpPr txBox="1"/>
          <p:nvPr/>
        </p:nvSpPr>
        <p:spPr>
          <a:xfrm>
            <a:off x="9743148" y="8687650"/>
            <a:ext cx="900617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C81111"/>
                </a:solidFill>
                <a:latin typeface="Kaniga Bold"/>
                <a:ea typeface="Kaniga Bold"/>
                <a:cs typeface="Kaniga Bold"/>
                <a:sym typeface="Kaniga Bold"/>
              </a:rPr>
              <a:t>เป้าหมาย</a:t>
            </a:r>
          </a:p>
        </p:txBody>
      </p:sp>
      <p:sp>
        <p:nvSpPr>
          <p:cNvPr id="280" name="TextBox 280"/>
          <p:cNvSpPr txBox="1"/>
          <p:nvPr/>
        </p:nvSpPr>
        <p:spPr>
          <a:xfrm>
            <a:off x="9360895" y="8959562"/>
            <a:ext cx="132059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>
                <a:solidFill>
                  <a:srgbClr val="C81111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กลุ่มเป้าหมาย</a:t>
            </a:r>
          </a:p>
        </p:txBody>
      </p:sp>
      <p:sp>
        <p:nvSpPr>
          <p:cNvPr id="281" name="TextBox 281"/>
          <p:cNvSpPr txBox="1"/>
          <p:nvPr/>
        </p:nvSpPr>
        <p:spPr>
          <a:xfrm>
            <a:off x="10412796" y="9034235"/>
            <a:ext cx="3745875" cy="57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7"/>
              </a:lnSpc>
            </a:pPr>
            <a:r>
              <a:rPr lang="en-US" sz="16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   จนท.พช.จังหวัด/อำเภอ คกก.กลุ่มออมทรัพย์ฯ</a:t>
            </a:r>
          </a:p>
          <a:p>
            <a:pPr algn="l">
              <a:lnSpc>
                <a:spcPts val="1427"/>
              </a:lnSpc>
            </a:pPr>
            <a:r>
              <a:rPr lang="en-US" sz="16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   หน่วยงานภาคีภาครัฐ/ ภาคเอกชน </a:t>
            </a:r>
          </a:p>
          <a:p>
            <a:pPr algn="l">
              <a:lnSpc>
                <a:spcPts val="1427"/>
              </a:lnSpc>
            </a:pPr>
            <a:r>
              <a:rPr lang="en-US" sz="16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   จังหวัดละ 100 คน</a:t>
            </a:r>
          </a:p>
        </p:txBody>
      </p:sp>
      <p:sp>
        <p:nvSpPr>
          <p:cNvPr id="282" name="TextBox 282"/>
          <p:cNvSpPr txBox="1"/>
          <p:nvPr/>
        </p:nvSpPr>
        <p:spPr>
          <a:xfrm>
            <a:off x="9848790" y="7624314"/>
            <a:ext cx="3933311" cy="475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76"/>
              </a:lnSpc>
            </a:pPr>
            <a:r>
              <a:rPr lang="en-US" sz="1973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มหกรรมการออม 52 ปี ทุนชุมชนขับเคลื่อนเศรษฐกิจฐานราก (ระดับจังหวัด)</a:t>
            </a:r>
          </a:p>
        </p:txBody>
      </p:sp>
      <p:sp>
        <p:nvSpPr>
          <p:cNvPr id="283" name="TextBox 283"/>
          <p:cNvSpPr txBox="1"/>
          <p:nvPr/>
        </p:nvSpPr>
        <p:spPr>
          <a:xfrm>
            <a:off x="10810703" y="8373817"/>
            <a:ext cx="2726210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4"/>
              </a:lnSpc>
            </a:pPr>
            <a:r>
              <a:rPr lang="en-US" sz="198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ดำเนินการไตรมาส 2 ( มี.ค. 69 )</a:t>
            </a:r>
          </a:p>
        </p:txBody>
      </p:sp>
      <p:grpSp>
        <p:nvGrpSpPr>
          <p:cNvPr id="284" name="Group 284"/>
          <p:cNvGrpSpPr/>
          <p:nvPr/>
        </p:nvGrpSpPr>
        <p:grpSpPr>
          <a:xfrm>
            <a:off x="13811168" y="1781211"/>
            <a:ext cx="4144162" cy="768731"/>
            <a:chOff x="0" y="0"/>
            <a:chExt cx="1091466" cy="202464"/>
          </a:xfrm>
        </p:grpSpPr>
        <p:sp>
          <p:nvSpPr>
            <p:cNvPr id="285" name="Freeform 285"/>
            <p:cNvSpPr/>
            <p:nvPr/>
          </p:nvSpPr>
          <p:spPr>
            <a:xfrm>
              <a:off x="0" y="0"/>
              <a:ext cx="1091467" cy="202464"/>
            </a:xfrm>
            <a:custGeom>
              <a:avLst/>
              <a:gdLst/>
              <a:ahLst/>
              <a:cxnLst/>
              <a:rect l="l" t="t" r="r" b="b"/>
              <a:pathLst>
                <a:path w="1091467" h="202464">
                  <a:moveTo>
                    <a:pt x="0" y="0"/>
                  </a:moveTo>
                  <a:lnTo>
                    <a:pt x="1091467" y="0"/>
                  </a:lnTo>
                  <a:lnTo>
                    <a:pt x="1091467" y="202464"/>
                  </a:lnTo>
                  <a:lnTo>
                    <a:pt x="0" y="202464"/>
                  </a:lnTo>
                  <a:close/>
                </a:path>
              </a:pathLst>
            </a:custGeom>
            <a:solidFill>
              <a:srgbClr val="003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TextBox 286"/>
            <p:cNvSpPr txBox="1"/>
            <p:nvPr/>
          </p:nvSpPr>
          <p:spPr>
            <a:xfrm>
              <a:off x="0" y="-9525"/>
              <a:ext cx="1091466" cy="211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287" name="TextBox 287"/>
          <p:cNvSpPr txBox="1"/>
          <p:nvPr/>
        </p:nvSpPr>
        <p:spPr>
          <a:xfrm>
            <a:off x="14383841" y="1835567"/>
            <a:ext cx="2284573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1"/>
              </a:lnSpc>
            </a:pPr>
            <a:r>
              <a:rPr lang="en-US" sz="1959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พัฒนาโรงเรียนกลุ่มออมทรัพย์เพื่อการผลิต</a:t>
            </a:r>
          </a:p>
        </p:txBody>
      </p:sp>
      <p:sp>
        <p:nvSpPr>
          <p:cNvPr id="288" name="TextBox 288"/>
          <p:cNvSpPr txBox="1"/>
          <p:nvPr/>
        </p:nvSpPr>
        <p:spPr>
          <a:xfrm>
            <a:off x="13626717" y="1775363"/>
            <a:ext cx="925261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0"/>
              </a:lnSpc>
            </a:pPr>
            <a:r>
              <a:rPr lang="en-US" sz="2642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1.6</a:t>
            </a:r>
          </a:p>
        </p:txBody>
      </p:sp>
      <p:grpSp>
        <p:nvGrpSpPr>
          <p:cNvPr id="289" name="Group 289"/>
          <p:cNvGrpSpPr/>
          <p:nvPr/>
        </p:nvGrpSpPr>
        <p:grpSpPr>
          <a:xfrm>
            <a:off x="16546884" y="1781211"/>
            <a:ext cx="1741116" cy="768731"/>
            <a:chOff x="0" y="0"/>
            <a:chExt cx="2321488" cy="1024974"/>
          </a:xfrm>
        </p:grpSpPr>
        <p:sp>
          <p:nvSpPr>
            <p:cNvPr id="290" name="Freeform 290"/>
            <p:cNvSpPr/>
            <p:nvPr/>
          </p:nvSpPr>
          <p:spPr>
            <a:xfrm>
              <a:off x="0" y="0"/>
              <a:ext cx="2321461" cy="1024852"/>
            </a:xfrm>
            <a:custGeom>
              <a:avLst/>
              <a:gdLst/>
              <a:ahLst/>
              <a:cxnLst/>
              <a:rect l="l" t="t" r="r" b="b"/>
              <a:pathLst>
                <a:path w="2321461" h="1024852">
                  <a:moveTo>
                    <a:pt x="0" y="0"/>
                  </a:moveTo>
                  <a:lnTo>
                    <a:pt x="2321461" y="0"/>
                  </a:lnTo>
                  <a:lnTo>
                    <a:pt x="2321461" y="1024852"/>
                  </a:lnTo>
                  <a:lnTo>
                    <a:pt x="0" y="1024852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TextBox 291"/>
            <p:cNvSpPr txBox="1"/>
            <p:nvPr/>
          </p:nvSpPr>
          <p:spPr>
            <a:xfrm>
              <a:off x="0" y="-9525"/>
              <a:ext cx="2321488" cy="1034499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sp>
        <p:nvSpPr>
          <p:cNvPr id="292" name="TextBox 292"/>
          <p:cNvSpPr txBox="1"/>
          <p:nvPr/>
        </p:nvSpPr>
        <p:spPr>
          <a:xfrm>
            <a:off x="16615963" y="1883908"/>
            <a:ext cx="1602958" cy="57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"/>
              </a:lnSpc>
            </a:pPr>
            <a:r>
              <a:rPr lang="en-US" sz="2430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 </a:t>
            </a:r>
          </a:p>
          <a:p>
            <a:pPr algn="ctr">
              <a:lnSpc>
                <a:spcPts val="2114"/>
              </a:lnSpc>
            </a:pPr>
            <a:r>
              <a:rPr lang="en-US" sz="2430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1,418,200 บาท</a:t>
            </a:r>
          </a:p>
        </p:txBody>
      </p:sp>
      <p:grpSp>
        <p:nvGrpSpPr>
          <p:cNvPr id="293" name="Group 293"/>
          <p:cNvGrpSpPr/>
          <p:nvPr/>
        </p:nvGrpSpPr>
        <p:grpSpPr>
          <a:xfrm>
            <a:off x="13802523" y="2473742"/>
            <a:ext cx="4485477" cy="609600"/>
            <a:chOff x="0" y="0"/>
            <a:chExt cx="5980636" cy="812800"/>
          </a:xfrm>
        </p:grpSpPr>
        <p:sp>
          <p:nvSpPr>
            <p:cNvPr id="294" name="Freeform 294"/>
            <p:cNvSpPr/>
            <p:nvPr/>
          </p:nvSpPr>
          <p:spPr>
            <a:xfrm>
              <a:off x="0" y="0"/>
              <a:ext cx="5980566" cy="812703"/>
            </a:xfrm>
            <a:custGeom>
              <a:avLst/>
              <a:gdLst/>
              <a:ahLst/>
              <a:cxnLst/>
              <a:rect l="l" t="t" r="r" b="b"/>
              <a:pathLst>
                <a:path w="5980566" h="812703">
                  <a:moveTo>
                    <a:pt x="0" y="0"/>
                  </a:moveTo>
                  <a:lnTo>
                    <a:pt x="5980566" y="0"/>
                  </a:lnTo>
                  <a:lnTo>
                    <a:pt x="5980566" y="812703"/>
                  </a:lnTo>
                  <a:lnTo>
                    <a:pt x="0" y="812703"/>
                  </a:lnTo>
                  <a:close/>
                </a:path>
              </a:pathLst>
            </a:custGeom>
            <a:solidFill>
              <a:srgbClr val="C8E3F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TextBox 295"/>
            <p:cNvSpPr txBox="1"/>
            <p:nvPr/>
          </p:nvSpPr>
          <p:spPr>
            <a:xfrm>
              <a:off x="0" y="-9525"/>
              <a:ext cx="5980636" cy="82232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sp>
        <p:nvSpPr>
          <p:cNvPr id="296" name="TextBox 296"/>
          <p:cNvSpPr txBox="1"/>
          <p:nvPr/>
        </p:nvSpPr>
        <p:spPr>
          <a:xfrm>
            <a:off x="14414614" y="2520837"/>
            <a:ext cx="3753951" cy="463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3"/>
              </a:lnSpc>
            </a:pPr>
            <a:r>
              <a:rPr lang="en-US" sz="1908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สร้างความรู้ความเข้าใจแนวทางการขับเคลื่อนโรงเรียนกลุ่มออมทรัพย์เพื่อการผลิต</a:t>
            </a:r>
          </a:p>
        </p:txBody>
      </p:sp>
      <p:sp>
        <p:nvSpPr>
          <p:cNvPr id="297" name="TextBox 297"/>
          <p:cNvSpPr txBox="1"/>
          <p:nvPr/>
        </p:nvSpPr>
        <p:spPr>
          <a:xfrm>
            <a:off x="13758220" y="2464217"/>
            <a:ext cx="743752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3"/>
              </a:lnSpc>
            </a:pPr>
            <a:r>
              <a:rPr lang="en-US" sz="2161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1.6.1</a:t>
            </a:r>
          </a:p>
        </p:txBody>
      </p:sp>
      <p:grpSp>
        <p:nvGrpSpPr>
          <p:cNvPr id="298" name="Group 298"/>
          <p:cNvGrpSpPr/>
          <p:nvPr/>
        </p:nvGrpSpPr>
        <p:grpSpPr>
          <a:xfrm>
            <a:off x="15218631" y="2983894"/>
            <a:ext cx="3069369" cy="437780"/>
            <a:chOff x="0" y="0"/>
            <a:chExt cx="4092492" cy="583706"/>
          </a:xfrm>
        </p:grpSpPr>
        <p:sp>
          <p:nvSpPr>
            <p:cNvPr id="299" name="Freeform 299"/>
            <p:cNvSpPr/>
            <p:nvPr/>
          </p:nvSpPr>
          <p:spPr>
            <a:xfrm>
              <a:off x="0" y="0"/>
              <a:ext cx="4092445" cy="583636"/>
            </a:xfrm>
            <a:custGeom>
              <a:avLst/>
              <a:gdLst/>
              <a:ahLst/>
              <a:cxnLst/>
              <a:rect l="l" t="t" r="r" b="b"/>
              <a:pathLst>
                <a:path w="4092445" h="583636">
                  <a:moveTo>
                    <a:pt x="0" y="0"/>
                  </a:moveTo>
                  <a:lnTo>
                    <a:pt x="4092445" y="0"/>
                  </a:lnTo>
                  <a:lnTo>
                    <a:pt x="4092445" y="583636"/>
                  </a:lnTo>
                  <a:lnTo>
                    <a:pt x="0" y="58363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TextBox 300"/>
            <p:cNvSpPr txBox="1"/>
            <p:nvPr/>
          </p:nvSpPr>
          <p:spPr>
            <a:xfrm>
              <a:off x="0" y="-9525"/>
              <a:ext cx="4092492" cy="5932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grpSp>
        <p:nvGrpSpPr>
          <p:cNvPr id="301" name="Group 301"/>
          <p:cNvGrpSpPr/>
          <p:nvPr/>
        </p:nvGrpSpPr>
        <p:grpSpPr>
          <a:xfrm>
            <a:off x="15231181" y="3250594"/>
            <a:ext cx="3042736" cy="371105"/>
            <a:chOff x="0" y="0"/>
            <a:chExt cx="4056982" cy="494806"/>
          </a:xfrm>
        </p:grpSpPr>
        <p:sp>
          <p:nvSpPr>
            <p:cNvPr id="302" name="Freeform 302"/>
            <p:cNvSpPr/>
            <p:nvPr/>
          </p:nvSpPr>
          <p:spPr>
            <a:xfrm>
              <a:off x="0" y="0"/>
              <a:ext cx="4056934" cy="494747"/>
            </a:xfrm>
            <a:custGeom>
              <a:avLst/>
              <a:gdLst/>
              <a:ahLst/>
              <a:cxnLst/>
              <a:rect l="l" t="t" r="r" b="b"/>
              <a:pathLst>
                <a:path w="4056934" h="494747">
                  <a:moveTo>
                    <a:pt x="0" y="0"/>
                  </a:moveTo>
                  <a:lnTo>
                    <a:pt x="4056934" y="0"/>
                  </a:lnTo>
                  <a:lnTo>
                    <a:pt x="4056934" y="494747"/>
                  </a:lnTo>
                  <a:lnTo>
                    <a:pt x="0" y="494747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TextBox 303"/>
            <p:cNvSpPr txBox="1"/>
            <p:nvPr/>
          </p:nvSpPr>
          <p:spPr>
            <a:xfrm>
              <a:off x="0" y="-9525"/>
              <a:ext cx="4056982" cy="5043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</a:t>
              </a:r>
            </a:p>
          </p:txBody>
        </p:sp>
      </p:grpSp>
      <p:grpSp>
        <p:nvGrpSpPr>
          <p:cNvPr id="304" name="Group 304"/>
          <p:cNvGrpSpPr/>
          <p:nvPr/>
        </p:nvGrpSpPr>
        <p:grpSpPr>
          <a:xfrm>
            <a:off x="13804086" y="2983894"/>
            <a:ext cx="1427096" cy="637805"/>
            <a:chOff x="0" y="0"/>
            <a:chExt cx="1902794" cy="850406"/>
          </a:xfrm>
        </p:grpSpPr>
        <p:sp>
          <p:nvSpPr>
            <p:cNvPr id="305" name="Freeform 305"/>
            <p:cNvSpPr/>
            <p:nvPr/>
          </p:nvSpPr>
          <p:spPr>
            <a:xfrm>
              <a:off x="0" y="0"/>
              <a:ext cx="1902772" cy="850304"/>
            </a:xfrm>
            <a:custGeom>
              <a:avLst/>
              <a:gdLst/>
              <a:ahLst/>
              <a:cxnLst/>
              <a:rect l="l" t="t" r="r" b="b"/>
              <a:pathLst>
                <a:path w="1902772" h="850304">
                  <a:moveTo>
                    <a:pt x="0" y="0"/>
                  </a:moveTo>
                  <a:lnTo>
                    <a:pt x="1902772" y="0"/>
                  </a:lnTo>
                  <a:lnTo>
                    <a:pt x="1902772" y="850304"/>
                  </a:lnTo>
                  <a:lnTo>
                    <a:pt x="0" y="850304"/>
                  </a:lnTo>
                  <a:close/>
                </a:path>
              </a:pathLst>
            </a:custGeom>
            <a:solidFill>
              <a:srgbClr val="D924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TextBox 306"/>
            <p:cNvSpPr txBox="1"/>
            <p:nvPr/>
          </p:nvSpPr>
          <p:spPr>
            <a:xfrm>
              <a:off x="0" y="-9525"/>
              <a:ext cx="1902794" cy="8599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</a:t>
              </a:r>
            </a:p>
          </p:txBody>
        </p:sp>
      </p:grpSp>
      <p:sp>
        <p:nvSpPr>
          <p:cNvPr id="307" name="TextBox 307"/>
          <p:cNvSpPr txBox="1"/>
          <p:nvPr/>
        </p:nvSpPr>
        <p:spPr>
          <a:xfrm>
            <a:off x="13905487" y="3050569"/>
            <a:ext cx="1472531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3"/>
              </a:lnSpc>
            </a:pPr>
            <a:r>
              <a:rPr lang="en-US" sz="242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ระดับจังหวัด</a:t>
            </a:r>
          </a:p>
        </p:txBody>
      </p:sp>
      <p:sp>
        <p:nvSpPr>
          <p:cNvPr id="308" name="TextBox 308"/>
          <p:cNvSpPr txBox="1"/>
          <p:nvPr/>
        </p:nvSpPr>
        <p:spPr>
          <a:xfrm>
            <a:off x="15394347" y="3263393"/>
            <a:ext cx="302286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4"/>
              </a:lnSpc>
            </a:pPr>
            <a:r>
              <a:rPr lang="en-US" sz="188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ดำเนินการไตรมาส 3 (เม.ย. - มิ.ย. 69)</a:t>
            </a:r>
          </a:p>
        </p:txBody>
      </p:sp>
      <p:sp>
        <p:nvSpPr>
          <p:cNvPr id="309" name="TextBox 309"/>
          <p:cNvSpPr txBox="1"/>
          <p:nvPr/>
        </p:nvSpPr>
        <p:spPr>
          <a:xfrm>
            <a:off x="15661724" y="2942592"/>
            <a:ext cx="2609356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4"/>
              </a:lnSpc>
            </a:pPr>
            <a:r>
              <a:rPr lang="en-US" sz="2087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 201,600 บาท</a:t>
            </a:r>
          </a:p>
        </p:txBody>
      </p:sp>
      <p:sp>
        <p:nvSpPr>
          <p:cNvPr id="310" name="TextBox 310"/>
          <p:cNvSpPr txBox="1"/>
          <p:nvPr/>
        </p:nvSpPr>
        <p:spPr>
          <a:xfrm>
            <a:off x="14742664" y="3640748"/>
            <a:ext cx="336381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en-US" sz="1799" b="1">
                <a:solidFill>
                  <a:srgbClr val="FF0000"/>
                </a:solidFill>
                <a:latin typeface="Kaniga Bold"/>
                <a:ea typeface="Kaniga Bold"/>
                <a:cs typeface="Kaniga Bold"/>
                <a:sym typeface="Kaniga Bold"/>
              </a:rPr>
              <a:t>     </a:t>
            </a:r>
            <a:r>
              <a:rPr lang="en-US" sz="17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12 รุ่น / รุ่นละ 20 คน รวม 240คน / 1 วัน</a:t>
            </a:r>
          </a:p>
        </p:txBody>
      </p:sp>
      <p:sp>
        <p:nvSpPr>
          <p:cNvPr id="311" name="TextBox 311"/>
          <p:cNvSpPr txBox="1"/>
          <p:nvPr/>
        </p:nvSpPr>
        <p:spPr>
          <a:xfrm>
            <a:off x="14243355" y="3602648"/>
            <a:ext cx="998619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C81111"/>
                </a:solidFill>
                <a:latin typeface="Kaniga Bold"/>
                <a:ea typeface="Kaniga Bold"/>
                <a:cs typeface="Kaniga Bold"/>
                <a:sym typeface="Kaniga Bold"/>
              </a:rPr>
              <a:t>เป้าหมาย</a:t>
            </a:r>
          </a:p>
        </p:txBody>
      </p:sp>
      <p:sp>
        <p:nvSpPr>
          <p:cNvPr id="312" name="TextBox 312"/>
          <p:cNvSpPr txBox="1"/>
          <p:nvPr/>
        </p:nvSpPr>
        <p:spPr>
          <a:xfrm>
            <a:off x="13930052" y="3897923"/>
            <a:ext cx="1464295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C81111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กลุ่มเป้าหมาย</a:t>
            </a:r>
          </a:p>
        </p:txBody>
      </p:sp>
      <p:sp>
        <p:nvSpPr>
          <p:cNvPr id="313" name="TextBox 313"/>
          <p:cNvSpPr txBox="1"/>
          <p:nvPr/>
        </p:nvSpPr>
        <p:spPr>
          <a:xfrm>
            <a:off x="14840635" y="3964598"/>
            <a:ext cx="3361372" cy="477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53"/>
              </a:lnSpc>
            </a:pPr>
            <a:r>
              <a:rPr lang="en-US" sz="17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    จนท.พช.จังหวัด/อำเภอ คกก.และสมาชิก</a:t>
            </a:r>
          </a:p>
          <a:p>
            <a:pPr algn="l">
              <a:lnSpc>
                <a:spcPts val="1853"/>
              </a:lnSpc>
            </a:pPr>
            <a:r>
              <a:rPr lang="en-US" sz="17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    ที่ตั้งโรงเรียนและศูนย์เรียนรู้ฯ 12 แห่ง</a:t>
            </a:r>
          </a:p>
        </p:txBody>
      </p:sp>
      <p:grpSp>
        <p:nvGrpSpPr>
          <p:cNvPr id="314" name="Group 314"/>
          <p:cNvGrpSpPr/>
          <p:nvPr/>
        </p:nvGrpSpPr>
        <p:grpSpPr>
          <a:xfrm>
            <a:off x="13811168" y="4418687"/>
            <a:ext cx="4476832" cy="433952"/>
            <a:chOff x="0" y="0"/>
            <a:chExt cx="5969110" cy="578603"/>
          </a:xfrm>
        </p:grpSpPr>
        <p:sp>
          <p:nvSpPr>
            <p:cNvPr id="315" name="Freeform 315"/>
            <p:cNvSpPr/>
            <p:nvPr/>
          </p:nvSpPr>
          <p:spPr>
            <a:xfrm>
              <a:off x="0" y="0"/>
              <a:ext cx="5969040" cy="578533"/>
            </a:xfrm>
            <a:custGeom>
              <a:avLst/>
              <a:gdLst/>
              <a:ahLst/>
              <a:cxnLst/>
              <a:rect l="l" t="t" r="r" b="b"/>
              <a:pathLst>
                <a:path w="5969040" h="578533">
                  <a:moveTo>
                    <a:pt x="0" y="0"/>
                  </a:moveTo>
                  <a:lnTo>
                    <a:pt x="5969040" y="0"/>
                  </a:lnTo>
                  <a:lnTo>
                    <a:pt x="5969040" y="578533"/>
                  </a:lnTo>
                  <a:lnTo>
                    <a:pt x="0" y="578533"/>
                  </a:lnTo>
                  <a:close/>
                </a:path>
              </a:pathLst>
            </a:custGeom>
            <a:solidFill>
              <a:srgbClr val="C8E3F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TextBox 316"/>
            <p:cNvSpPr txBox="1"/>
            <p:nvPr/>
          </p:nvSpPr>
          <p:spPr>
            <a:xfrm>
              <a:off x="0" y="-9525"/>
              <a:ext cx="5969110" cy="58812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sp>
        <p:nvSpPr>
          <p:cNvPr id="317" name="TextBox 317"/>
          <p:cNvSpPr txBox="1"/>
          <p:nvPr/>
        </p:nvSpPr>
        <p:spPr>
          <a:xfrm>
            <a:off x="14454181" y="4432085"/>
            <a:ext cx="3749543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7"/>
              </a:lnSpc>
            </a:pPr>
            <a:r>
              <a:rPr lang="en-US" sz="1806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พัฒนาศักยภาพโรงเรียนกลุ่มออมทรัพย์เพื่อการผลิต</a:t>
            </a:r>
          </a:p>
        </p:txBody>
      </p:sp>
      <p:sp>
        <p:nvSpPr>
          <p:cNvPr id="318" name="TextBox 318"/>
          <p:cNvSpPr txBox="1"/>
          <p:nvPr/>
        </p:nvSpPr>
        <p:spPr>
          <a:xfrm>
            <a:off x="13758220" y="4399157"/>
            <a:ext cx="743752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3"/>
              </a:lnSpc>
            </a:pPr>
            <a:r>
              <a:rPr lang="en-US" sz="2161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1.6.2</a:t>
            </a:r>
          </a:p>
        </p:txBody>
      </p:sp>
      <p:grpSp>
        <p:nvGrpSpPr>
          <p:cNvPr id="319" name="Group 319"/>
          <p:cNvGrpSpPr/>
          <p:nvPr/>
        </p:nvGrpSpPr>
        <p:grpSpPr>
          <a:xfrm>
            <a:off x="15201710" y="4768086"/>
            <a:ext cx="3063171" cy="437780"/>
            <a:chOff x="0" y="0"/>
            <a:chExt cx="4084228" cy="583706"/>
          </a:xfrm>
        </p:grpSpPr>
        <p:sp>
          <p:nvSpPr>
            <p:cNvPr id="320" name="Freeform 320"/>
            <p:cNvSpPr/>
            <p:nvPr/>
          </p:nvSpPr>
          <p:spPr>
            <a:xfrm>
              <a:off x="0" y="0"/>
              <a:ext cx="4084180" cy="583636"/>
            </a:xfrm>
            <a:custGeom>
              <a:avLst/>
              <a:gdLst/>
              <a:ahLst/>
              <a:cxnLst/>
              <a:rect l="l" t="t" r="r" b="b"/>
              <a:pathLst>
                <a:path w="4084180" h="583636">
                  <a:moveTo>
                    <a:pt x="0" y="0"/>
                  </a:moveTo>
                  <a:lnTo>
                    <a:pt x="4084180" y="0"/>
                  </a:lnTo>
                  <a:lnTo>
                    <a:pt x="4084180" y="583636"/>
                  </a:lnTo>
                  <a:lnTo>
                    <a:pt x="0" y="58363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TextBox 321"/>
            <p:cNvSpPr txBox="1"/>
            <p:nvPr/>
          </p:nvSpPr>
          <p:spPr>
            <a:xfrm>
              <a:off x="0" y="-9525"/>
              <a:ext cx="4084228" cy="5932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grpSp>
        <p:nvGrpSpPr>
          <p:cNvPr id="322" name="Group 322"/>
          <p:cNvGrpSpPr/>
          <p:nvPr/>
        </p:nvGrpSpPr>
        <p:grpSpPr>
          <a:xfrm>
            <a:off x="15214261" y="5034786"/>
            <a:ext cx="3056819" cy="371105"/>
            <a:chOff x="0" y="0"/>
            <a:chExt cx="4075758" cy="494806"/>
          </a:xfrm>
        </p:grpSpPr>
        <p:sp>
          <p:nvSpPr>
            <p:cNvPr id="323" name="Freeform 323"/>
            <p:cNvSpPr/>
            <p:nvPr/>
          </p:nvSpPr>
          <p:spPr>
            <a:xfrm>
              <a:off x="0" y="0"/>
              <a:ext cx="4075711" cy="494747"/>
            </a:xfrm>
            <a:custGeom>
              <a:avLst/>
              <a:gdLst/>
              <a:ahLst/>
              <a:cxnLst/>
              <a:rect l="l" t="t" r="r" b="b"/>
              <a:pathLst>
                <a:path w="4075711" h="494747">
                  <a:moveTo>
                    <a:pt x="0" y="0"/>
                  </a:moveTo>
                  <a:lnTo>
                    <a:pt x="4075711" y="0"/>
                  </a:lnTo>
                  <a:lnTo>
                    <a:pt x="4075711" y="494747"/>
                  </a:lnTo>
                  <a:lnTo>
                    <a:pt x="0" y="494747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TextBox 324"/>
            <p:cNvSpPr txBox="1"/>
            <p:nvPr/>
          </p:nvSpPr>
          <p:spPr>
            <a:xfrm>
              <a:off x="0" y="-9525"/>
              <a:ext cx="4075758" cy="5043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</a:t>
              </a:r>
            </a:p>
          </p:txBody>
        </p:sp>
      </p:grpSp>
      <p:grpSp>
        <p:nvGrpSpPr>
          <p:cNvPr id="325" name="Group 325"/>
          <p:cNvGrpSpPr/>
          <p:nvPr/>
        </p:nvGrpSpPr>
        <p:grpSpPr>
          <a:xfrm>
            <a:off x="13804086" y="4768086"/>
            <a:ext cx="1410175" cy="637805"/>
            <a:chOff x="0" y="0"/>
            <a:chExt cx="1880234" cy="850406"/>
          </a:xfrm>
        </p:grpSpPr>
        <p:sp>
          <p:nvSpPr>
            <p:cNvPr id="326" name="Freeform 326"/>
            <p:cNvSpPr/>
            <p:nvPr/>
          </p:nvSpPr>
          <p:spPr>
            <a:xfrm>
              <a:off x="0" y="0"/>
              <a:ext cx="1880212" cy="850304"/>
            </a:xfrm>
            <a:custGeom>
              <a:avLst/>
              <a:gdLst/>
              <a:ahLst/>
              <a:cxnLst/>
              <a:rect l="l" t="t" r="r" b="b"/>
              <a:pathLst>
                <a:path w="1880212" h="850304">
                  <a:moveTo>
                    <a:pt x="0" y="0"/>
                  </a:moveTo>
                  <a:lnTo>
                    <a:pt x="1880212" y="0"/>
                  </a:lnTo>
                  <a:lnTo>
                    <a:pt x="1880212" y="850304"/>
                  </a:lnTo>
                  <a:lnTo>
                    <a:pt x="0" y="850304"/>
                  </a:lnTo>
                  <a:close/>
                </a:path>
              </a:pathLst>
            </a:custGeom>
            <a:solidFill>
              <a:srgbClr val="D924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TextBox 327"/>
            <p:cNvSpPr txBox="1"/>
            <p:nvPr/>
          </p:nvSpPr>
          <p:spPr>
            <a:xfrm>
              <a:off x="0" y="-9525"/>
              <a:ext cx="1880234" cy="8599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</a:t>
              </a:r>
            </a:p>
          </p:txBody>
        </p:sp>
      </p:grpSp>
      <p:sp>
        <p:nvSpPr>
          <p:cNvPr id="328" name="TextBox 328"/>
          <p:cNvSpPr txBox="1"/>
          <p:nvPr/>
        </p:nvSpPr>
        <p:spPr>
          <a:xfrm>
            <a:off x="14050087" y="4862164"/>
            <a:ext cx="975137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3"/>
              </a:lnSpc>
            </a:pPr>
            <a:r>
              <a:rPr lang="en-US" sz="252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ระดับกรม</a:t>
            </a:r>
          </a:p>
        </p:txBody>
      </p:sp>
      <p:sp>
        <p:nvSpPr>
          <p:cNvPr id="329" name="TextBox 329"/>
          <p:cNvSpPr txBox="1"/>
          <p:nvPr/>
        </p:nvSpPr>
        <p:spPr>
          <a:xfrm>
            <a:off x="15595261" y="5064698"/>
            <a:ext cx="3022866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4"/>
              </a:lnSpc>
            </a:pPr>
            <a:r>
              <a:rPr lang="en-US" sz="198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ดำเนินการไตรมาส 4 (ก.ค. 69)</a:t>
            </a:r>
          </a:p>
        </p:txBody>
      </p:sp>
      <p:sp>
        <p:nvSpPr>
          <p:cNvPr id="330" name="TextBox 330"/>
          <p:cNvSpPr txBox="1"/>
          <p:nvPr/>
        </p:nvSpPr>
        <p:spPr>
          <a:xfrm>
            <a:off x="15655525" y="4740848"/>
            <a:ext cx="2609356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4"/>
              </a:lnSpc>
            </a:pPr>
            <a:r>
              <a:rPr lang="en-US" sz="1987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 1,216,600 บาท</a:t>
            </a:r>
          </a:p>
        </p:txBody>
      </p:sp>
      <p:sp>
        <p:nvSpPr>
          <p:cNvPr id="331" name="TextBox 331"/>
          <p:cNvSpPr txBox="1"/>
          <p:nvPr/>
        </p:nvSpPr>
        <p:spPr>
          <a:xfrm>
            <a:off x="14921635" y="5396365"/>
            <a:ext cx="3033694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en-US" sz="1799" b="1">
                <a:solidFill>
                  <a:srgbClr val="FF0000"/>
                </a:solidFill>
                <a:latin typeface="Kaniga Bold"/>
                <a:ea typeface="Kaniga Bold"/>
                <a:cs typeface="Kaniga Bold"/>
                <a:sym typeface="Kaniga Bold"/>
              </a:rPr>
              <a:t>     </a:t>
            </a:r>
            <a:r>
              <a:rPr lang="en-US" sz="17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1 รุ่น / 130 คน / 3 วัน</a:t>
            </a:r>
          </a:p>
        </p:txBody>
      </p:sp>
      <p:sp>
        <p:nvSpPr>
          <p:cNvPr id="332" name="TextBox 332"/>
          <p:cNvSpPr txBox="1"/>
          <p:nvPr/>
        </p:nvSpPr>
        <p:spPr>
          <a:xfrm>
            <a:off x="14330565" y="5359955"/>
            <a:ext cx="900617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>
                <a:solidFill>
                  <a:srgbClr val="C81111"/>
                </a:solidFill>
                <a:latin typeface="Kaniga Bold"/>
                <a:ea typeface="Kaniga Bold"/>
                <a:cs typeface="Kaniga Bold"/>
                <a:sym typeface="Kaniga Bold"/>
              </a:rPr>
              <a:t>เป้าหมาย</a:t>
            </a:r>
          </a:p>
        </p:txBody>
      </p:sp>
      <p:sp>
        <p:nvSpPr>
          <p:cNvPr id="333" name="TextBox 333"/>
          <p:cNvSpPr txBox="1"/>
          <p:nvPr/>
        </p:nvSpPr>
        <p:spPr>
          <a:xfrm>
            <a:off x="13990980" y="5626570"/>
            <a:ext cx="132059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>
                <a:solidFill>
                  <a:srgbClr val="C81111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กลุ่มเป้าหมาย</a:t>
            </a:r>
          </a:p>
        </p:txBody>
      </p:sp>
      <p:sp>
        <p:nvSpPr>
          <p:cNvPr id="334" name="TextBox 334"/>
          <p:cNvSpPr txBox="1"/>
          <p:nvPr/>
        </p:nvSpPr>
        <p:spPr>
          <a:xfrm>
            <a:off x="15007685" y="5682686"/>
            <a:ext cx="3344541" cy="65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16"/>
              </a:lnSpc>
            </a:pPr>
            <a:r>
              <a:rPr lang="en-US" sz="16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    จนท.พช.จังหวัด/อำเภอ คกก.และสมาชิก</a:t>
            </a:r>
          </a:p>
          <a:p>
            <a:pPr algn="l">
              <a:lnSpc>
                <a:spcPts val="1716"/>
              </a:lnSpc>
            </a:pPr>
            <a:r>
              <a:rPr lang="en-US" sz="16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    ที่ตั้งโรงเรียนและศูนย์เรียนรู้ฯ 12 แห่ง </a:t>
            </a:r>
          </a:p>
          <a:p>
            <a:pPr algn="l">
              <a:lnSpc>
                <a:spcPts val="1716"/>
              </a:lnSpc>
            </a:pPr>
            <a:r>
              <a:rPr lang="en-US" sz="16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    และจนท.ศพช. 11 แห่ง</a:t>
            </a:r>
          </a:p>
        </p:txBody>
      </p:sp>
      <p:grpSp>
        <p:nvGrpSpPr>
          <p:cNvPr id="335" name="Group 335"/>
          <p:cNvGrpSpPr/>
          <p:nvPr/>
        </p:nvGrpSpPr>
        <p:grpSpPr>
          <a:xfrm>
            <a:off x="13802523" y="6545635"/>
            <a:ext cx="4471395" cy="1109118"/>
            <a:chOff x="0" y="0"/>
            <a:chExt cx="1177651" cy="292113"/>
          </a:xfrm>
        </p:grpSpPr>
        <p:sp>
          <p:nvSpPr>
            <p:cNvPr id="336" name="Freeform 336"/>
            <p:cNvSpPr/>
            <p:nvPr/>
          </p:nvSpPr>
          <p:spPr>
            <a:xfrm>
              <a:off x="0" y="0"/>
              <a:ext cx="1177651" cy="292113"/>
            </a:xfrm>
            <a:custGeom>
              <a:avLst/>
              <a:gdLst/>
              <a:ahLst/>
              <a:cxnLst/>
              <a:rect l="l" t="t" r="r" b="b"/>
              <a:pathLst>
                <a:path w="1177651" h="292113">
                  <a:moveTo>
                    <a:pt x="0" y="0"/>
                  </a:moveTo>
                  <a:lnTo>
                    <a:pt x="1177651" y="0"/>
                  </a:lnTo>
                  <a:lnTo>
                    <a:pt x="1177651" y="292113"/>
                  </a:lnTo>
                  <a:lnTo>
                    <a:pt x="0" y="292113"/>
                  </a:lnTo>
                  <a:close/>
                </a:path>
              </a:pathLst>
            </a:custGeom>
            <a:solidFill>
              <a:srgbClr val="003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TextBox 337"/>
            <p:cNvSpPr txBox="1"/>
            <p:nvPr/>
          </p:nvSpPr>
          <p:spPr>
            <a:xfrm>
              <a:off x="0" y="-9525"/>
              <a:ext cx="1177651" cy="301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338" name="TextBox 338"/>
          <p:cNvSpPr txBox="1"/>
          <p:nvPr/>
        </p:nvSpPr>
        <p:spPr>
          <a:xfrm>
            <a:off x="14277949" y="6633673"/>
            <a:ext cx="2276926" cy="980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91"/>
              </a:lnSpc>
            </a:pPr>
            <a:r>
              <a:rPr lang="en-US" sz="1949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สร้างพลังกลุ่มออมทรัพย์เพื่อการผลิต “ส่งเสริมการออม” เพิ่มขิดความสามารถการบริหารจัดการและการลงทุนเพื่อสร้างอาชีพ</a:t>
            </a:r>
          </a:p>
        </p:txBody>
      </p:sp>
      <p:sp>
        <p:nvSpPr>
          <p:cNvPr id="339" name="TextBox 339"/>
          <p:cNvSpPr txBox="1"/>
          <p:nvPr/>
        </p:nvSpPr>
        <p:spPr>
          <a:xfrm>
            <a:off x="13600833" y="6565254"/>
            <a:ext cx="925261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2242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1.7</a:t>
            </a:r>
          </a:p>
        </p:txBody>
      </p:sp>
      <p:grpSp>
        <p:nvGrpSpPr>
          <p:cNvPr id="340" name="Group 340"/>
          <p:cNvGrpSpPr/>
          <p:nvPr/>
        </p:nvGrpSpPr>
        <p:grpSpPr>
          <a:xfrm>
            <a:off x="16635512" y="6538193"/>
            <a:ext cx="1646290" cy="1123212"/>
            <a:chOff x="0" y="0"/>
            <a:chExt cx="2195053" cy="1497616"/>
          </a:xfrm>
        </p:grpSpPr>
        <p:sp>
          <p:nvSpPr>
            <p:cNvPr id="341" name="Freeform 341"/>
            <p:cNvSpPr/>
            <p:nvPr/>
          </p:nvSpPr>
          <p:spPr>
            <a:xfrm>
              <a:off x="0" y="0"/>
              <a:ext cx="2195028" cy="1497437"/>
            </a:xfrm>
            <a:custGeom>
              <a:avLst/>
              <a:gdLst/>
              <a:ahLst/>
              <a:cxnLst/>
              <a:rect l="l" t="t" r="r" b="b"/>
              <a:pathLst>
                <a:path w="2195028" h="1497437">
                  <a:moveTo>
                    <a:pt x="0" y="0"/>
                  </a:moveTo>
                  <a:lnTo>
                    <a:pt x="2195028" y="0"/>
                  </a:lnTo>
                  <a:lnTo>
                    <a:pt x="2195028" y="1497437"/>
                  </a:lnTo>
                  <a:lnTo>
                    <a:pt x="0" y="1497437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TextBox 342"/>
            <p:cNvSpPr txBox="1"/>
            <p:nvPr/>
          </p:nvSpPr>
          <p:spPr>
            <a:xfrm>
              <a:off x="0" y="-9525"/>
              <a:ext cx="2195053" cy="150714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sp>
        <p:nvSpPr>
          <p:cNvPr id="343" name="TextBox 343"/>
          <p:cNvSpPr txBox="1"/>
          <p:nvPr/>
        </p:nvSpPr>
        <p:spPr>
          <a:xfrm>
            <a:off x="16700157" y="6820528"/>
            <a:ext cx="1602958" cy="618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3"/>
              </a:lnSpc>
            </a:pPr>
            <a:r>
              <a:rPr lang="en-US" sz="2330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 </a:t>
            </a:r>
          </a:p>
          <a:p>
            <a:pPr algn="ctr">
              <a:lnSpc>
                <a:spcPts val="2353"/>
              </a:lnSpc>
            </a:pPr>
            <a:r>
              <a:rPr lang="en-US" sz="2330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3,210,800 บาท</a:t>
            </a:r>
          </a:p>
        </p:txBody>
      </p:sp>
      <p:sp>
        <p:nvSpPr>
          <p:cNvPr id="344" name="TextBox 344"/>
          <p:cNvSpPr txBox="1"/>
          <p:nvPr/>
        </p:nvSpPr>
        <p:spPr>
          <a:xfrm>
            <a:off x="14907721" y="8245230"/>
            <a:ext cx="3033694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 b="1">
                <a:solidFill>
                  <a:srgbClr val="FF0000"/>
                </a:solidFill>
                <a:latin typeface="Kaniga Bold"/>
                <a:ea typeface="Kaniga Bold"/>
                <a:cs typeface="Kaniga Bold"/>
                <a:sym typeface="Kaniga Bold"/>
              </a:rPr>
              <a:t>     </a:t>
            </a:r>
            <a:r>
              <a:rPr lang="en-US" sz="20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1 รุ่น / 380 คน / 2 วัน</a:t>
            </a:r>
          </a:p>
        </p:txBody>
      </p:sp>
      <p:sp>
        <p:nvSpPr>
          <p:cNvPr id="345" name="TextBox 345"/>
          <p:cNvSpPr txBox="1"/>
          <p:nvPr/>
        </p:nvSpPr>
        <p:spPr>
          <a:xfrm>
            <a:off x="14321217" y="8254755"/>
            <a:ext cx="900617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sz="2199" b="1">
                <a:solidFill>
                  <a:srgbClr val="C81111"/>
                </a:solidFill>
                <a:latin typeface="Kaniga Bold"/>
                <a:ea typeface="Kaniga Bold"/>
                <a:cs typeface="Kaniga Bold"/>
                <a:sym typeface="Kaniga Bold"/>
              </a:rPr>
              <a:t>เป้าหมาย</a:t>
            </a:r>
          </a:p>
        </p:txBody>
      </p:sp>
      <p:sp>
        <p:nvSpPr>
          <p:cNvPr id="346" name="TextBox 346"/>
          <p:cNvSpPr txBox="1"/>
          <p:nvPr/>
        </p:nvSpPr>
        <p:spPr>
          <a:xfrm>
            <a:off x="13982618" y="8550030"/>
            <a:ext cx="1320593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sz="2199" b="1">
                <a:solidFill>
                  <a:srgbClr val="C81111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กลุ่มเป้าหมาย</a:t>
            </a:r>
          </a:p>
        </p:txBody>
      </p:sp>
      <p:sp>
        <p:nvSpPr>
          <p:cNvPr id="347" name="TextBox 347"/>
          <p:cNvSpPr txBox="1"/>
          <p:nvPr/>
        </p:nvSpPr>
        <p:spPr>
          <a:xfrm>
            <a:off x="15007685" y="8624800"/>
            <a:ext cx="3196039" cy="658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1"/>
              </a:lnSpc>
            </a:pPr>
            <a:r>
              <a:rPr lang="en-US" sz="18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    ผู้บริการกรมฯ จนท.พช.ส่วนกลาง/</a:t>
            </a:r>
          </a:p>
          <a:p>
            <a:pPr algn="l">
              <a:lnSpc>
                <a:spcPts val="1671"/>
              </a:lnSpc>
            </a:pPr>
            <a:r>
              <a:rPr lang="en-US" sz="18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    จังหวัด/อำเภอ คกก.เครือข่ายฯ </a:t>
            </a:r>
          </a:p>
          <a:p>
            <a:pPr algn="l">
              <a:lnSpc>
                <a:spcPts val="1671"/>
              </a:lnSpc>
            </a:pPr>
            <a:r>
              <a:rPr lang="en-US" sz="18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    ระดับประเทศ คกก.กลุ่มออมทรัพย์ฯ</a:t>
            </a:r>
          </a:p>
        </p:txBody>
      </p:sp>
      <p:grpSp>
        <p:nvGrpSpPr>
          <p:cNvPr id="348" name="Group 348"/>
          <p:cNvGrpSpPr/>
          <p:nvPr/>
        </p:nvGrpSpPr>
        <p:grpSpPr>
          <a:xfrm>
            <a:off x="15221343" y="7654588"/>
            <a:ext cx="3056819" cy="581117"/>
            <a:chOff x="0" y="0"/>
            <a:chExt cx="4075758" cy="774822"/>
          </a:xfrm>
        </p:grpSpPr>
        <p:sp>
          <p:nvSpPr>
            <p:cNvPr id="349" name="Freeform 349"/>
            <p:cNvSpPr/>
            <p:nvPr/>
          </p:nvSpPr>
          <p:spPr>
            <a:xfrm>
              <a:off x="0" y="0"/>
              <a:ext cx="4075711" cy="774729"/>
            </a:xfrm>
            <a:custGeom>
              <a:avLst/>
              <a:gdLst/>
              <a:ahLst/>
              <a:cxnLst/>
              <a:rect l="l" t="t" r="r" b="b"/>
              <a:pathLst>
                <a:path w="4075711" h="774729">
                  <a:moveTo>
                    <a:pt x="0" y="0"/>
                  </a:moveTo>
                  <a:lnTo>
                    <a:pt x="4075711" y="0"/>
                  </a:lnTo>
                  <a:lnTo>
                    <a:pt x="4075711" y="774729"/>
                  </a:lnTo>
                  <a:lnTo>
                    <a:pt x="0" y="774729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TextBox 350"/>
            <p:cNvSpPr txBox="1"/>
            <p:nvPr/>
          </p:nvSpPr>
          <p:spPr>
            <a:xfrm>
              <a:off x="0" y="-9525"/>
              <a:ext cx="4075758" cy="78434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</a:t>
              </a:r>
            </a:p>
          </p:txBody>
        </p:sp>
      </p:grpSp>
      <p:grpSp>
        <p:nvGrpSpPr>
          <p:cNvPr id="351" name="Group 351"/>
          <p:cNvGrpSpPr/>
          <p:nvPr/>
        </p:nvGrpSpPr>
        <p:grpSpPr>
          <a:xfrm>
            <a:off x="13811168" y="7652848"/>
            <a:ext cx="1410175" cy="582857"/>
            <a:chOff x="0" y="0"/>
            <a:chExt cx="1880234" cy="777143"/>
          </a:xfrm>
        </p:grpSpPr>
        <p:sp>
          <p:nvSpPr>
            <p:cNvPr id="352" name="Freeform 352"/>
            <p:cNvSpPr/>
            <p:nvPr/>
          </p:nvSpPr>
          <p:spPr>
            <a:xfrm>
              <a:off x="0" y="0"/>
              <a:ext cx="1880212" cy="777050"/>
            </a:xfrm>
            <a:custGeom>
              <a:avLst/>
              <a:gdLst/>
              <a:ahLst/>
              <a:cxnLst/>
              <a:rect l="l" t="t" r="r" b="b"/>
              <a:pathLst>
                <a:path w="1880212" h="777050">
                  <a:moveTo>
                    <a:pt x="0" y="0"/>
                  </a:moveTo>
                  <a:lnTo>
                    <a:pt x="1880212" y="0"/>
                  </a:lnTo>
                  <a:lnTo>
                    <a:pt x="1880212" y="777050"/>
                  </a:lnTo>
                  <a:lnTo>
                    <a:pt x="0" y="777050"/>
                  </a:lnTo>
                  <a:close/>
                </a:path>
              </a:pathLst>
            </a:custGeom>
            <a:solidFill>
              <a:srgbClr val="D924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TextBox 353"/>
            <p:cNvSpPr txBox="1"/>
            <p:nvPr/>
          </p:nvSpPr>
          <p:spPr>
            <a:xfrm>
              <a:off x="0" y="-9525"/>
              <a:ext cx="1880234" cy="78666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</a:t>
              </a:r>
            </a:p>
          </p:txBody>
        </p:sp>
      </p:grpSp>
      <p:sp>
        <p:nvSpPr>
          <p:cNvPr id="354" name="TextBox 354"/>
          <p:cNvSpPr txBox="1"/>
          <p:nvPr/>
        </p:nvSpPr>
        <p:spPr>
          <a:xfrm>
            <a:off x="14050087" y="7680880"/>
            <a:ext cx="975137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3"/>
              </a:lnSpc>
            </a:pPr>
            <a:r>
              <a:rPr lang="en-US" sz="252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ระดับกรม</a:t>
            </a:r>
          </a:p>
        </p:txBody>
      </p:sp>
      <p:sp>
        <p:nvSpPr>
          <p:cNvPr id="355" name="TextBox 355"/>
          <p:cNvSpPr txBox="1"/>
          <p:nvPr/>
        </p:nvSpPr>
        <p:spPr>
          <a:xfrm>
            <a:off x="15595261" y="7738030"/>
            <a:ext cx="3022866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4"/>
              </a:lnSpc>
            </a:pPr>
            <a:r>
              <a:rPr lang="en-US" sz="208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ดำเนินการไตรมาส 3 (มิ.ย. 69)</a:t>
            </a:r>
          </a:p>
        </p:txBody>
      </p:sp>
      <p:sp>
        <p:nvSpPr>
          <p:cNvPr id="356" name="TextBox 356"/>
          <p:cNvSpPr txBox="1"/>
          <p:nvPr/>
        </p:nvSpPr>
        <p:spPr>
          <a:xfrm>
            <a:off x="14501972" y="9200093"/>
            <a:ext cx="740001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>
                <a:solidFill>
                  <a:srgbClr val="C81111"/>
                </a:solidFill>
                <a:latin typeface="Kaniga Bold"/>
                <a:ea typeface="Kaniga Bold"/>
                <a:cs typeface="Kaniga Bold"/>
                <a:sym typeface="Kaniga Bold"/>
              </a:rPr>
              <a:t>สถานที่</a:t>
            </a:r>
          </a:p>
        </p:txBody>
      </p:sp>
      <p:sp>
        <p:nvSpPr>
          <p:cNvPr id="357" name="TextBox 357"/>
          <p:cNvSpPr txBox="1"/>
          <p:nvPr/>
        </p:nvSpPr>
        <p:spPr>
          <a:xfrm>
            <a:off x="15293686" y="9221103"/>
            <a:ext cx="3141479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สถานที่เอกชน / งาน OTOP Midyear</a:t>
            </a:r>
          </a:p>
        </p:txBody>
      </p:sp>
      <p:sp>
        <p:nvSpPr>
          <p:cNvPr id="358" name="TextBox 358"/>
          <p:cNvSpPr txBox="1"/>
          <p:nvPr/>
        </p:nvSpPr>
        <p:spPr>
          <a:xfrm>
            <a:off x="2064423" y="670495"/>
            <a:ext cx="12389758" cy="492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4100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กลุ่มงานส่งเสริมและพัฒนาทุนชุมชน สำนักพัฒนาทุนและองค์กรการเงินชุมชน</a:t>
            </a:r>
          </a:p>
        </p:txBody>
      </p:sp>
      <p:grpSp>
        <p:nvGrpSpPr>
          <p:cNvPr id="359" name="Group 359"/>
          <p:cNvGrpSpPr/>
          <p:nvPr/>
        </p:nvGrpSpPr>
        <p:grpSpPr>
          <a:xfrm>
            <a:off x="14286319" y="240386"/>
            <a:ext cx="3917405" cy="789011"/>
            <a:chOff x="0" y="0"/>
            <a:chExt cx="5223206" cy="1052015"/>
          </a:xfrm>
        </p:grpSpPr>
        <p:sp>
          <p:nvSpPr>
            <p:cNvPr id="360" name="Freeform 360"/>
            <p:cNvSpPr/>
            <p:nvPr/>
          </p:nvSpPr>
          <p:spPr>
            <a:xfrm>
              <a:off x="705415" y="139634"/>
              <a:ext cx="675334" cy="675334"/>
            </a:xfrm>
            <a:custGeom>
              <a:avLst/>
              <a:gdLst/>
              <a:ahLst/>
              <a:cxnLst/>
              <a:rect l="l" t="t" r="r" b="b"/>
              <a:pathLst>
                <a:path w="675334" h="675334">
                  <a:moveTo>
                    <a:pt x="0" y="0"/>
                  </a:moveTo>
                  <a:lnTo>
                    <a:pt x="675334" y="0"/>
                  </a:lnTo>
                  <a:lnTo>
                    <a:pt x="675334" y="675334"/>
                  </a:lnTo>
                  <a:lnTo>
                    <a:pt x="0" y="675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361"/>
            <p:cNvSpPr/>
            <p:nvPr/>
          </p:nvSpPr>
          <p:spPr>
            <a:xfrm>
              <a:off x="0" y="139634"/>
              <a:ext cx="675334" cy="675334"/>
            </a:xfrm>
            <a:custGeom>
              <a:avLst/>
              <a:gdLst/>
              <a:ahLst/>
              <a:cxnLst/>
              <a:rect l="l" t="t" r="r" b="b"/>
              <a:pathLst>
                <a:path w="675334" h="675334">
                  <a:moveTo>
                    <a:pt x="0" y="0"/>
                  </a:moveTo>
                  <a:lnTo>
                    <a:pt x="675334" y="0"/>
                  </a:lnTo>
                  <a:lnTo>
                    <a:pt x="675334" y="675334"/>
                  </a:lnTo>
                  <a:lnTo>
                    <a:pt x="0" y="675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362"/>
            <p:cNvSpPr/>
            <p:nvPr/>
          </p:nvSpPr>
          <p:spPr>
            <a:xfrm>
              <a:off x="2003504" y="0"/>
              <a:ext cx="1870249" cy="1052015"/>
            </a:xfrm>
            <a:custGeom>
              <a:avLst/>
              <a:gdLst/>
              <a:ahLst/>
              <a:cxnLst/>
              <a:rect l="l" t="t" r="r" b="b"/>
              <a:pathLst>
                <a:path w="1870249" h="1052015">
                  <a:moveTo>
                    <a:pt x="0" y="0"/>
                  </a:moveTo>
                  <a:lnTo>
                    <a:pt x="1870250" y="0"/>
                  </a:lnTo>
                  <a:lnTo>
                    <a:pt x="1870250" y="1052015"/>
                  </a:lnTo>
                  <a:lnTo>
                    <a:pt x="0" y="1052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363"/>
            <p:cNvSpPr/>
            <p:nvPr/>
          </p:nvSpPr>
          <p:spPr>
            <a:xfrm>
              <a:off x="1410315" y="140608"/>
              <a:ext cx="676334" cy="675334"/>
            </a:xfrm>
            <a:custGeom>
              <a:avLst/>
              <a:gdLst/>
              <a:ahLst/>
              <a:cxnLst/>
              <a:rect l="l" t="t" r="r" b="b"/>
              <a:pathLst>
                <a:path w="676334" h="675334">
                  <a:moveTo>
                    <a:pt x="0" y="0"/>
                  </a:moveTo>
                  <a:lnTo>
                    <a:pt x="676334" y="0"/>
                  </a:lnTo>
                  <a:lnTo>
                    <a:pt x="676334" y="675334"/>
                  </a:lnTo>
                  <a:lnTo>
                    <a:pt x="0" y="675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364"/>
            <p:cNvSpPr/>
            <p:nvPr/>
          </p:nvSpPr>
          <p:spPr>
            <a:xfrm>
              <a:off x="3695374" y="132622"/>
              <a:ext cx="677477" cy="677477"/>
            </a:xfrm>
            <a:custGeom>
              <a:avLst/>
              <a:gdLst/>
              <a:ahLst/>
              <a:cxnLst/>
              <a:rect l="l" t="t" r="r" b="b"/>
              <a:pathLst>
                <a:path w="677477" h="677477">
                  <a:moveTo>
                    <a:pt x="0" y="0"/>
                  </a:moveTo>
                  <a:lnTo>
                    <a:pt x="677478" y="0"/>
                  </a:lnTo>
                  <a:lnTo>
                    <a:pt x="677478" y="677477"/>
                  </a:lnTo>
                  <a:lnTo>
                    <a:pt x="0" y="677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365"/>
            <p:cNvSpPr/>
            <p:nvPr/>
          </p:nvSpPr>
          <p:spPr>
            <a:xfrm>
              <a:off x="4372852" y="33403"/>
              <a:ext cx="850355" cy="850355"/>
            </a:xfrm>
            <a:custGeom>
              <a:avLst/>
              <a:gdLst/>
              <a:ahLst/>
              <a:cxnLst/>
              <a:rect l="l" t="t" r="r" b="b"/>
              <a:pathLst>
                <a:path w="850355" h="850355">
                  <a:moveTo>
                    <a:pt x="0" y="0"/>
                  </a:moveTo>
                  <a:lnTo>
                    <a:pt x="850354" y="0"/>
                  </a:lnTo>
                  <a:lnTo>
                    <a:pt x="850354" y="850355"/>
                  </a:lnTo>
                  <a:lnTo>
                    <a:pt x="0" y="850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6" name="TextBox 366"/>
          <p:cNvSpPr txBox="1"/>
          <p:nvPr/>
        </p:nvSpPr>
        <p:spPr>
          <a:xfrm>
            <a:off x="5543632" y="9167585"/>
            <a:ext cx="686255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0"/>
              </a:lnSpc>
            </a:pPr>
            <a:r>
              <a:rPr lang="en-US" sz="1900" b="1">
                <a:solidFill>
                  <a:srgbClr val="C81111"/>
                </a:solidFill>
                <a:latin typeface="Kaniga Bold"/>
                <a:ea typeface="Kaniga Bold"/>
                <a:cs typeface="Kaniga Bold"/>
                <a:sym typeface="Kaniga Bold"/>
              </a:rPr>
              <a:t>สถานที่</a:t>
            </a:r>
          </a:p>
        </p:txBody>
      </p:sp>
      <p:sp>
        <p:nvSpPr>
          <p:cNvPr id="367" name="TextBox 367"/>
          <p:cNvSpPr txBox="1"/>
          <p:nvPr/>
        </p:nvSpPr>
        <p:spPr>
          <a:xfrm>
            <a:off x="6263425" y="9190407"/>
            <a:ext cx="3033694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9"/>
              </a:lnSpc>
            </a:pPr>
            <a:r>
              <a:rPr lang="en-US" sz="18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สถานที่ราชการ</a:t>
            </a:r>
          </a:p>
        </p:txBody>
      </p:sp>
      <p:sp>
        <p:nvSpPr>
          <p:cNvPr id="368" name="TextBox 368"/>
          <p:cNvSpPr txBox="1"/>
          <p:nvPr/>
        </p:nvSpPr>
        <p:spPr>
          <a:xfrm>
            <a:off x="14526094" y="6231879"/>
            <a:ext cx="729074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C81111"/>
                </a:solidFill>
                <a:latin typeface="Kaniga Bold"/>
                <a:ea typeface="Kaniga Bold"/>
                <a:cs typeface="Kaniga Bold"/>
                <a:sym typeface="Kaniga Bold"/>
              </a:rPr>
              <a:t>สถานที่</a:t>
            </a:r>
          </a:p>
        </p:txBody>
      </p:sp>
      <p:sp>
        <p:nvSpPr>
          <p:cNvPr id="369" name="TextBox 369"/>
          <p:cNvSpPr txBox="1"/>
          <p:nvPr/>
        </p:nvSpPr>
        <p:spPr>
          <a:xfrm>
            <a:off x="15245329" y="6262198"/>
            <a:ext cx="1294073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9"/>
              </a:lnSpc>
            </a:pPr>
            <a:r>
              <a:rPr lang="en-US" sz="18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สถานที่เอกชน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902690"/>
            <a:ext cx="18288000" cy="5354510"/>
            <a:chOff x="0" y="0"/>
            <a:chExt cx="5094241" cy="14915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94241" cy="1491534"/>
            </a:xfrm>
            <a:custGeom>
              <a:avLst/>
              <a:gdLst/>
              <a:ahLst/>
              <a:cxnLst/>
              <a:rect l="l" t="t" r="r" b="b"/>
              <a:pathLst>
                <a:path w="5094241" h="1491534">
                  <a:moveTo>
                    <a:pt x="0" y="0"/>
                  </a:moveTo>
                  <a:lnTo>
                    <a:pt x="5094241" y="0"/>
                  </a:lnTo>
                  <a:lnTo>
                    <a:pt x="5094241" y="1491534"/>
                  </a:lnTo>
                  <a:lnTo>
                    <a:pt x="0" y="1491534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094241" cy="15105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99"/>
                </a:lnSpc>
              </a:pPr>
              <a:endParaRPr/>
            </a:p>
            <a:p>
              <a:pPr algn="ctr">
                <a:lnSpc>
                  <a:spcPts val="4799"/>
                </a:lnSpc>
              </a:pPr>
              <a:endParaRPr/>
            </a:p>
            <a:p>
              <a:pPr algn="ctr">
                <a:lnSpc>
                  <a:spcPts val="4799"/>
                </a:lnSpc>
              </a:pPr>
              <a:endParaRPr/>
            </a:p>
            <a:p>
              <a:pPr algn="ctr">
                <a:lnSpc>
                  <a:spcPts val="47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808929"/>
            <a:ext cx="3298295" cy="1034183"/>
            <a:chOff x="0" y="0"/>
            <a:chExt cx="4397727" cy="13789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97676" cy="1378745"/>
            </a:xfrm>
            <a:custGeom>
              <a:avLst/>
              <a:gdLst/>
              <a:ahLst/>
              <a:cxnLst/>
              <a:rect l="l" t="t" r="r" b="b"/>
              <a:pathLst>
                <a:path w="4397676" h="1378745">
                  <a:moveTo>
                    <a:pt x="0" y="0"/>
                  </a:moveTo>
                  <a:lnTo>
                    <a:pt x="4397676" y="0"/>
                  </a:lnTo>
                  <a:lnTo>
                    <a:pt x="4397676" y="1378745"/>
                  </a:lnTo>
                  <a:lnTo>
                    <a:pt x="0" y="1378745"/>
                  </a:lnTo>
                  <a:close/>
                </a:path>
              </a:pathLst>
            </a:custGeom>
            <a:solidFill>
              <a:srgbClr val="D924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4397727" cy="1388436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159"/>
                </a:lnSpc>
              </a:pPr>
              <a:r>
                <a:rPr lang="en-US" sz="1799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               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257980" y="1193682"/>
            <a:ext cx="14531231" cy="1728058"/>
            <a:chOff x="0" y="0"/>
            <a:chExt cx="3827155" cy="4551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27156" cy="455126"/>
            </a:xfrm>
            <a:custGeom>
              <a:avLst/>
              <a:gdLst/>
              <a:ahLst/>
              <a:cxnLst/>
              <a:rect l="l" t="t" r="r" b="b"/>
              <a:pathLst>
                <a:path w="3827156" h="455126">
                  <a:moveTo>
                    <a:pt x="0" y="0"/>
                  </a:moveTo>
                  <a:lnTo>
                    <a:pt x="3827156" y="0"/>
                  </a:lnTo>
                  <a:lnTo>
                    <a:pt x="3827156" y="455126"/>
                  </a:lnTo>
                  <a:lnTo>
                    <a:pt x="0" y="455126"/>
                  </a:lnTo>
                  <a:close/>
                </a:path>
              </a:pathLst>
            </a:custGeom>
            <a:solidFill>
              <a:srgbClr val="009D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3827155" cy="474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757729" y="1557792"/>
            <a:ext cx="11331618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sz="4860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กิจกรรมที่ 2 ส่งเสริมประชาชนเป้าหมายเข้าถึงแหล่งทุน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-330861" y="8257200"/>
            <a:ext cx="18862409" cy="1266825"/>
            <a:chOff x="0" y="0"/>
            <a:chExt cx="3106647" cy="2086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06647" cy="208647"/>
            </a:xfrm>
            <a:custGeom>
              <a:avLst/>
              <a:gdLst/>
              <a:ahLst/>
              <a:cxnLst/>
              <a:rect l="l" t="t" r="r" b="b"/>
              <a:pathLst>
                <a:path w="3106647" h="208647">
                  <a:moveTo>
                    <a:pt x="0" y="0"/>
                  </a:moveTo>
                  <a:lnTo>
                    <a:pt x="3106647" y="0"/>
                  </a:lnTo>
                  <a:lnTo>
                    <a:pt x="3106647" y="208647"/>
                  </a:lnTo>
                  <a:lnTo>
                    <a:pt x="0" y="208647"/>
                  </a:lnTo>
                  <a:close/>
                </a:path>
              </a:pathLst>
            </a:custGeom>
            <a:gradFill rotWithShape="1">
              <a:gsLst>
                <a:gs pos="0">
                  <a:srgbClr val="D8AA47">
                    <a:alpha val="0"/>
                  </a:srgbClr>
                </a:gs>
                <a:gs pos="50000">
                  <a:srgbClr val="C5FFF6">
                    <a:alpha val="100000"/>
                  </a:srgbClr>
                </a:gs>
                <a:gs pos="100000">
                  <a:srgbClr val="FFCF86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3106647" cy="208647"/>
            </a:xfrm>
            <a:prstGeom prst="rect">
              <a:avLst/>
            </a:prstGeom>
          </p:spPr>
          <p:txBody>
            <a:bodyPr lIns="24912" tIns="24912" rIns="24912" bIns="24912" rtlCol="0" anchor="ctr"/>
            <a:lstStyle/>
            <a:p>
              <a:pPr algn="ctr">
                <a:lnSpc>
                  <a:spcPts val="19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12994" y="8257200"/>
            <a:ext cx="1931912" cy="1258832"/>
            <a:chOff x="0" y="0"/>
            <a:chExt cx="2575882" cy="167844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575852" cy="1678241"/>
            </a:xfrm>
            <a:custGeom>
              <a:avLst/>
              <a:gdLst/>
              <a:ahLst/>
              <a:cxnLst/>
              <a:rect l="l" t="t" r="r" b="b"/>
              <a:pathLst>
                <a:path w="2575852" h="1678241">
                  <a:moveTo>
                    <a:pt x="0" y="0"/>
                  </a:moveTo>
                  <a:lnTo>
                    <a:pt x="2575852" y="0"/>
                  </a:lnTo>
                  <a:lnTo>
                    <a:pt x="2575852" y="1678241"/>
                  </a:lnTo>
                  <a:lnTo>
                    <a:pt x="0" y="1678241"/>
                  </a:lnTo>
                  <a:close/>
                </a:path>
              </a:pathLst>
            </a:custGeom>
            <a:gradFill rotWithShape="1">
              <a:gsLst>
                <a:gs pos="0">
                  <a:srgbClr val="00FFC2">
                    <a:alpha val="10000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04C9D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2575882" cy="168796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159"/>
                </a:lnSpc>
              </a:pPr>
              <a:r>
                <a:rPr lang="en-US" sz="1799">
                  <a:solidFill>
                    <a:srgbClr val="9FD3F4"/>
                  </a:solidFill>
                  <a:latin typeface="Kaniga"/>
                  <a:ea typeface="Kaniga"/>
                  <a:cs typeface="Kaniga"/>
                  <a:sym typeface="Kaniga"/>
                </a:rPr>
                <a:t>                      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675427" y="8381025"/>
            <a:ext cx="7214566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0"/>
              </a:lnSpc>
            </a:pPr>
            <a:r>
              <a:rPr lang="en-US" sz="3708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1. ประชาชนในหมู่บ้านเป้าหมายเข้าถึงแหล่งทุน จำนวน 50,000 คน</a:t>
            </a:r>
          </a:p>
          <a:p>
            <a:pPr algn="just">
              <a:lnSpc>
                <a:spcPts val="4450"/>
              </a:lnSpc>
            </a:pPr>
            <a:endParaRPr lang="en-US" sz="3708" b="1">
              <a:solidFill>
                <a:srgbClr val="000000"/>
              </a:solidFill>
              <a:latin typeface="Kaniga Bold"/>
              <a:ea typeface="Kaniga Bold"/>
              <a:cs typeface="Kaniga Bold"/>
              <a:sym typeface="Kaniga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3622002" y="1210372"/>
            <a:ext cx="4665998" cy="1684282"/>
            <a:chOff x="0" y="0"/>
            <a:chExt cx="1228905" cy="44359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28905" cy="443597"/>
            </a:xfrm>
            <a:custGeom>
              <a:avLst/>
              <a:gdLst/>
              <a:ahLst/>
              <a:cxnLst/>
              <a:rect l="l" t="t" r="r" b="b"/>
              <a:pathLst>
                <a:path w="1228905" h="443597">
                  <a:moveTo>
                    <a:pt x="0" y="0"/>
                  </a:moveTo>
                  <a:lnTo>
                    <a:pt x="1228905" y="0"/>
                  </a:lnTo>
                  <a:lnTo>
                    <a:pt x="1228905" y="443597"/>
                  </a:lnTo>
                  <a:lnTo>
                    <a:pt x="0" y="443597"/>
                  </a:lnTo>
                  <a:close/>
                </a:path>
              </a:pathLst>
            </a:custGeom>
            <a:solidFill>
              <a:srgbClr val="94F5F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1228905" cy="453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3169434" y="1386342"/>
            <a:ext cx="6053593" cy="1402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5"/>
              </a:lnSpc>
            </a:pPr>
            <a:r>
              <a:rPr lang="en-US" sz="5860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 </a:t>
            </a:r>
          </a:p>
          <a:p>
            <a:pPr algn="ctr">
              <a:lnSpc>
                <a:spcPts val="5215"/>
              </a:lnSpc>
            </a:pPr>
            <a:r>
              <a:rPr lang="en-US" sz="5860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39,000,000 บาท 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0" y="9363713"/>
            <a:ext cx="18288000" cy="1071291"/>
            <a:chOff x="0" y="0"/>
            <a:chExt cx="24384000" cy="142838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6787455" cy="1238961"/>
            </a:xfrm>
            <a:custGeom>
              <a:avLst/>
              <a:gdLst/>
              <a:ahLst/>
              <a:cxnLst/>
              <a:rect l="l" t="t" r="r" b="b"/>
              <a:pathLst>
                <a:path w="16787455" h="1238961">
                  <a:moveTo>
                    <a:pt x="0" y="0"/>
                  </a:moveTo>
                  <a:lnTo>
                    <a:pt x="16787455" y="0"/>
                  </a:lnTo>
                  <a:lnTo>
                    <a:pt x="16787455" y="1238961"/>
                  </a:lnTo>
                  <a:lnTo>
                    <a:pt x="0" y="1238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" r="-3420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7660748" y="136607"/>
              <a:ext cx="904463" cy="1291781"/>
            </a:xfrm>
            <a:custGeom>
              <a:avLst/>
              <a:gdLst/>
              <a:ahLst/>
              <a:cxnLst/>
              <a:rect l="l" t="t" r="r" b="b"/>
              <a:pathLst>
                <a:path w="904463" h="1291781">
                  <a:moveTo>
                    <a:pt x="0" y="0"/>
                  </a:moveTo>
                  <a:lnTo>
                    <a:pt x="904463" y="0"/>
                  </a:lnTo>
                  <a:lnTo>
                    <a:pt x="904463" y="1291781"/>
                  </a:lnTo>
                  <a:lnTo>
                    <a:pt x="0" y="1291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6698991" y="312793"/>
              <a:ext cx="895188" cy="895188"/>
            </a:xfrm>
            <a:custGeom>
              <a:avLst/>
              <a:gdLst/>
              <a:ahLst/>
              <a:cxnLst/>
              <a:rect l="l" t="t" r="r" b="b"/>
              <a:pathLst>
                <a:path w="895188" h="895188">
                  <a:moveTo>
                    <a:pt x="0" y="0"/>
                  </a:moveTo>
                  <a:lnTo>
                    <a:pt x="895188" y="0"/>
                  </a:lnTo>
                  <a:lnTo>
                    <a:pt x="895188" y="895188"/>
                  </a:lnTo>
                  <a:lnTo>
                    <a:pt x="0" y="895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22132758" y="191769"/>
              <a:ext cx="2251242" cy="1125621"/>
            </a:xfrm>
            <a:custGeom>
              <a:avLst/>
              <a:gdLst/>
              <a:ahLst/>
              <a:cxnLst/>
              <a:rect l="l" t="t" r="r" b="b"/>
              <a:pathLst>
                <a:path w="2251242" h="1125621">
                  <a:moveTo>
                    <a:pt x="0" y="0"/>
                  </a:moveTo>
                  <a:lnTo>
                    <a:pt x="2251242" y="0"/>
                  </a:lnTo>
                  <a:lnTo>
                    <a:pt x="2251242" y="1125621"/>
                  </a:lnTo>
                  <a:lnTo>
                    <a:pt x="0" y="1125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8822876" y="312793"/>
              <a:ext cx="3309882" cy="939409"/>
            </a:xfrm>
            <a:custGeom>
              <a:avLst/>
              <a:gdLst/>
              <a:ahLst/>
              <a:cxnLst/>
              <a:rect l="l" t="t" r="r" b="b"/>
              <a:pathLst>
                <a:path w="3309882" h="939409">
                  <a:moveTo>
                    <a:pt x="0" y="0"/>
                  </a:moveTo>
                  <a:lnTo>
                    <a:pt x="3309882" y="0"/>
                  </a:lnTo>
                  <a:lnTo>
                    <a:pt x="3309882" y="939409"/>
                  </a:lnTo>
                  <a:lnTo>
                    <a:pt x="0" y="93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15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4514717" y="5427897"/>
            <a:ext cx="4668105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2"/>
              </a:lnSpc>
            </a:pPr>
            <a:r>
              <a:rPr lang="en-US" sz="3852" b="1">
                <a:solidFill>
                  <a:srgbClr val="071D28"/>
                </a:solidFill>
                <a:latin typeface="Kaniga Bold"/>
                <a:ea typeface="Kaniga Bold"/>
                <a:cs typeface="Kaniga Bold"/>
                <a:sym typeface="Kaniga Bold"/>
              </a:rPr>
              <a:t>จัดประชุม 2 วัน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514717" y="5977579"/>
            <a:ext cx="14512730" cy="880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6"/>
              </a:lnSpc>
            </a:pPr>
            <a:r>
              <a:rPr lang="en-US" sz="3581" b="1">
                <a:solidFill>
                  <a:srgbClr val="008000"/>
                </a:solidFill>
                <a:latin typeface="Kaniga Bold"/>
                <a:ea typeface="Kaniga Bold"/>
                <a:cs typeface="Kaniga Bold"/>
                <a:sym typeface="Kaniga Bold"/>
              </a:rPr>
              <a:t>ไตรมาส 1 จำนวน 1,000 กองทุน</a:t>
            </a:r>
            <a:r>
              <a:rPr lang="en-US" sz="3581" b="1">
                <a:solidFill>
                  <a:srgbClr val="7030A0"/>
                </a:solidFill>
                <a:latin typeface="Kaniga Bold"/>
                <a:ea typeface="Kaniga Bold"/>
                <a:cs typeface="Kaniga Bold"/>
                <a:sym typeface="Kaniga Bold"/>
              </a:rPr>
              <a:t> </a:t>
            </a:r>
            <a:r>
              <a:rPr lang="en-US" sz="3581" b="1">
                <a:solidFill>
                  <a:srgbClr val="008000"/>
                </a:solidFill>
                <a:latin typeface="Kaniga Bold"/>
                <a:ea typeface="Kaniga Bold"/>
                <a:cs typeface="Kaniga Bold"/>
                <a:sym typeface="Kaniga Bold"/>
              </a:rPr>
              <a:t>ในหมู่บ้าน กข.คจ. </a:t>
            </a:r>
          </a:p>
          <a:p>
            <a:pPr algn="l">
              <a:lnSpc>
                <a:spcPts val="3366"/>
              </a:lnSpc>
            </a:pPr>
            <a:r>
              <a:rPr lang="en-US" sz="3581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และ </a:t>
            </a:r>
            <a:r>
              <a:rPr lang="en-US" sz="3581" b="1">
                <a:solidFill>
                  <a:srgbClr val="FF0066"/>
                </a:solidFill>
                <a:latin typeface="Kaniga Bold"/>
                <a:ea typeface="Kaniga Bold"/>
                <a:cs typeface="Kaniga Bold"/>
                <a:sym typeface="Kaniga Bold"/>
              </a:rPr>
              <a:t>ไตรมาส 2 จำนวน 1,500 กลุ่ม ในกลุ่มออมทรัพย์เพื่อการผลิต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514717" y="4131311"/>
            <a:ext cx="13532135" cy="142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6"/>
              </a:lnSpc>
            </a:pPr>
            <a:r>
              <a:rPr lang="en-US" sz="4063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ครัวเรือนเป้าหมายในหมู่บ้าน กข.คจ. ที่</a:t>
            </a:r>
            <a:r>
              <a:rPr lang="en-US" sz="4063" b="1">
                <a:solidFill>
                  <a:srgbClr val="C81111"/>
                </a:solidFill>
                <a:latin typeface="Kaniga Bold"/>
                <a:ea typeface="Kaniga Bold"/>
                <a:cs typeface="Kaniga Bold"/>
                <a:sym typeface="Kaniga Bold"/>
              </a:rPr>
              <a:t>ไม่ซ้ำ</a:t>
            </a:r>
            <a:r>
              <a:rPr lang="en-US" sz="4063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กับหมู่บ้านที่ได้รับ งบประมาณปี 2567-2568 </a:t>
            </a:r>
          </a:p>
          <a:p>
            <a:pPr algn="l">
              <a:lnSpc>
                <a:spcPts val="3616"/>
              </a:lnSpc>
            </a:pPr>
            <a:r>
              <a:rPr lang="en-US" sz="4063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และกลุ่มออมทรัพย์เพื่อการผลิต ที่</a:t>
            </a:r>
            <a:r>
              <a:rPr lang="en-US" sz="4063" b="1">
                <a:solidFill>
                  <a:srgbClr val="C00000"/>
                </a:solidFill>
                <a:latin typeface="Kaniga Bold"/>
                <a:ea typeface="Kaniga Bold"/>
                <a:cs typeface="Kaniga Bold"/>
                <a:sym typeface="Kaniga Bold"/>
              </a:rPr>
              <a:t>ไม่ซ้ำ</a:t>
            </a:r>
            <a:r>
              <a:rPr lang="en-US" sz="4063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กับหมู่บ้านที่ได้รับ งบประมาณปี 2566 </a:t>
            </a:r>
          </a:p>
          <a:p>
            <a:pPr algn="l">
              <a:lnSpc>
                <a:spcPts val="3616"/>
              </a:lnSpc>
            </a:pPr>
            <a:r>
              <a:rPr lang="en-US" sz="4063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จำนวน 2,500 กองทุน/กลุ่ม ๆ ละ 20 คน </a:t>
            </a:r>
            <a:r>
              <a:rPr lang="en-US" sz="4063" b="1">
                <a:solidFill>
                  <a:srgbClr val="0070C0"/>
                </a:solidFill>
                <a:latin typeface="Kaniga Bold"/>
                <a:ea typeface="Kaniga Bold"/>
                <a:cs typeface="Kaniga Bold"/>
                <a:sym typeface="Kaniga Bold"/>
              </a:rPr>
              <a:t>รวมจำนวน 50,000 คน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514717" y="6885572"/>
            <a:ext cx="6536287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2"/>
              </a:lnSpc>
            </a:pPr>
            <a:r>
              <a:rPr lang="en-US" sz="3852" b="1">
                <a:solidFill>
                  <a:srgbClr val="0076A3"/>
                </a:solidFill>
                <a:latin typeface="Kaniga Bold"/>
                <a:ea typeface="Kaniga Bold"/>
                <a:cs typeface="Kaniga Bold"/>
                <a:sym typeface="Kaniga Bold"/>
              </a:rPr>
              <a:t>กองทุนละ 15,600 บาท </a:t>
            </a:r>
          </a:p>
          <a:p>
            <a:pPr algn="l">
              <a:lnSpc>
                <a:spcPts val="4006"/>
              </a:lnSpc>
            </a:pPr>
            <a:r>
              <a:rPr lang="en-US" sz="3338" b="1">
                <a:solidFill>
                  <a:srgbClr val="0076A3"/>
                </a:solidFill>
                <a:latin typeface="Kaniga Bold"/>
                <a:ea typeface="Kaniga Bold"/>
                <a:cs typeface="Kaniga Bold"/>
                <a:sym typeface="Kaniga Bold"/>
              </a:rPr>
              <a:t>                   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347971" y="7438022"/>
            <a:ext cx="9592058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9"/>
              </a:lnSpc>
            </a:pPr>
            <a:r>
              <a:rPr lang="en-US" sz="3899" b="1">
                <a:solidFill>
                  <a:srgbClr val="0B5395"/>
                </a:solidFill>
                <a:latin typeface="Kaniga Bold"/>
                <a:ea typeface="Kaniga Bold"/>
                <a:cs typeface="Kaniga Bold"/>
                <a:sym typeface="Kaniga Bold"/>
              </a:rPr>
              <a:t> </a:t>
            </a:r>
            <a:r>
              <a:rPr lang="en-US" sz="38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2. ค่าวัสดุสาธิตอาชีพ จำนวน </a:t>
            </a:r>
            <a:r>
              <a:rPr lang="en-US" sz="3899" b="1" u="sng">
                <a:solidFill>
                  <a:srgbClr val="06686D"/>
                </a:solidFill>
                <a:latin typeface="Kaniga Bold"/>
                <a:ea typeface="Kaniga Bold"/>
                <a:cs typeface="Kaniga Bold"/>
                <a:sym typeface="Kaniga Bold"/>
              </a:rPr>
              <a:t>7,000 บาท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188906" y="6914983"/>
            <a:ext cx="1259040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3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1. ค่าวิทยากร ค่าอาหารว่างและเครื่องดื่ม ค่าอาหารกลางวัน จำนวน </a:t>
            </a:r>
            <a:r>
              <a:rPr lang="en-US" sz="3399" b="1" u="sng">
                <a:solidFill>
                  <a:srgbClr val="06686D"/>
                </a:solidFill>
                <a:latin typeface="Kaniga Bold"/>
                <a:ea typeface="Kaniga Bold"/>
                <a:cs typeface="Kaniga Bold"/>
                <a:sym typeface="Kaniga Bold"/>
              </a:rPr>
              <a:t>8,600 บาท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64247" y="3874136"/>
            <a:ext cx="425505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b="1">
                <a:solidFill>
                  <a:srgbClr val="000099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กลุ่มเป้าหมาย</a:t>
            </a:r>
          </a:p>
        </p:txBody>
      </p:sp>
      <p:sp>
        <p:nvSpPr>
          <p:cNvPr id="36" name="Freeform 36"/>
          <p:cNvSpPr/>
          <p:nvPr/>
        </p:nvSpPr>
        <p:spPr>
          <a:xfrm>
            <a:off x="3974970" y="4089397"/>
            <a:ext cx="457269" cy="457269"/>
          </a:xfrm>
          <a:custGeom>
            <a:avLst/>
            <a:gdLst/>
            <a:ahLst/>
            <a:cxnLst/>
            <a:rect l="l" t="t" r="r" b="b"/>
            <a:pathLst>
              <a:path w="457269" h="457269">
                <a:moveTo>
                  <a:pt x="0" y="0"/>
                </a:moveTo>
                <a:lnTo>
                  <a:pt x="457269" y="0"/>
                </a:lnTo>
                <a:lnTo>
                  <a:pt x="457269" y="457268"/>
                </a:lnTo>
                <a:lnTo>
                  <a:pt x="0" y="4572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486996" y="2959840"/>
            <a:ext cx="228398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9"/>
              </a:lnSpc>
            </a:pPr>
            <a:r>
              <a:rPr lang="en-US" sz="5024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ระดับอำเภอ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687262" y="5275847"/>
            <a:ext cx="228770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b="1">
                <a:solidFill>
                  <a:srgbClr val="000099"/>
                </a:solidFill>
                <a:latin typeface="Kaniga Bold"/>
                <a:ea typeface="Kaniga Bold"/>
                <a:cs typeface="Kaniga Bold"/>
                <a:sym typeface="Kaniga Bold"/>
              </a:rPr>
              <a:t>ดำเนินการ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531573" y="6685547"/>
            <a:ext cx="228770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b="1">
                <a:solidFill>
                  <a:srgbClr val="000099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0" y="1193682"/>
            <a:ext cx="3257980" cy="1747108"/>
            <a:chOff x="0" y="0"/>
            <a:chExt cx="4343973" cy="232947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343922" cy="2329198"/>
            </a:xfrm>
            <a:custGeom>
              <a:avLst/>
              <a:gdLst/>
              <a:ahLst/>
              <a:cxnLst/>
              <a:rect l="l" t="t" r="r" b="b"/>
              <a:pathLst>
                <a:path w="4343922" h="2329198">
                  <a:moveTo>
                    <a:pt x="0" y="0"/>
                  </a:moveTo>
                  <a:lnTo>
                    <a:pt x="4343922" y="0"/>
                  </a:lnTo>
                  <a:lnTo>
                    <a:pt x="4343922" y="2329198"/>
                  </a:lnTo>
                  <a:lnTo>
                    <a:pt x="0" y="2329198"/>
                  </a:lnTo>
                  <a:close/>
                </a:path>
              </a:pathLst>
            </a:custGeom>
            <a:solidFill>
              <a:srgbClr val="2D3F6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9525"/>
              <a:ext cx="4343973" cy="2339002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                                   </a:t>
              </a:r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208382" y="1565414"/>
            <a:ext cx="2885376" cy="156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9"/>
              </a:lnSpc>
            </a:pPr>
            <a:r>
              <a:rPr lang="en-US" sz="418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ตัวชี้วัด</a:t>
            </a:r>
          </a:p>
          <a:p>
            <a:pPr algn="ctr">
              <a:lnSpc>
                <a:spcPts val="4019"/>
              </a:lnSpc>
            </a:pPr>
            <a:r>
              <a:rPr lang="en-US" sz="4187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งประมาณ 2569</a:t>
            </a:r>
          </a:p>
          <a:p>
            <a:pPr algn="ctr">
              <a:lnSpc>
                <a:spcPts val="4019"/>
              </a:lnSpc>
            </a:pPr>
            <a:endParaRPr lang="en-US" sz="4187" b="1">
              <a:solidFill>
                <a:srgbClr val="FFFFFF"/>
              </a:solidFill>
              <a:latin typeface="Kaniga Bold"/>
              <a:ea typeface="Kaniga Bold"/>
              <a:cs typeface="Kaniga Bold"/>
              <a:sym typeface="Kaniga Bold"/>
            </a:endParaRPr>
          </a:p>
        </p:txBody>
      </p:sp>
      <p:grpSp>
        <p:nvGrpSpPr>
          <p:cNvPr id="44" name="Group 44"/>
          <p:cNvGrpSpPr/>
          <p:nvPr/>
        </p:nvGrpSpPr>
        <p:grpSpPr>
          <a:xfrm>
            <a:off x="0" y="0"/>
            <a:ext cx="18341716" cy="1227601"/>
            <a:chOff x="0" y="0"/>
            <a:chExt cx="4830740" cy="32331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830740" cy="323319"/>
            </a:xfrm>
            <a:custGeom>
              <a:avLst/>
              <a:gdLst/>
              <a:ahLst/>
              <a:cxnLst/>
              <a:rect l="l" t="t" r="r" b="b"/>
              <a:pathLst>
                <a:path w="4830740" h="323319">
                  <a:moveTo>
                    <a:pt x="0" y="0"/>
                  </a:moveTo>
                  <a:lnTo>
                    <a:pt x="4830740" y="0"/>
                  </a:lnTo>
                  <a:lnTo>
                    <a:pt x="4830740" y="323319"/>
                  </a:lnTo>
                  <a:lnTo>
                    <a:pt x="0" y="323319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19050"/>
              <a:ext cx="4830740" cy="342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47" name="Freeform 47"/>
          <p:cNvSpPr/>
          <p:nvPr/>
        </p:nvSpPr>
        <p:spPr>
          <a:xfrm>
            <a:off x="-84300" y="51704"/>
            <a:ext cx="4539422" cy="1141978"/>
          </a:xfrm>
          <a:custGeom>
            <a:avLst/>
            <a:gdLst/>
            <a:ahLst/>
            <a:cxnLst/>
            <a:rect l="l" t="t" r="r" b="b"/>
            <a:pathLst>
              <a:path w="4539422" h="1141978">
                <a:moveTo>
                  <a:pt x="0" y="0"/>
                </a:moveTo>
                <a:lnTo>
                  <a:pt x="4539422" y="0"/>
                </a:lnTo>
                <a:lnTo>
                  <a:pt x="4539422" y="1141978"/>
                </a:lnTo>
                <a:lnTo>
                  <a:pt x="0" y="11419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1792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4514717" y="51704"/>
            <a:ext cx="4340728" cy="1091993"/>
          </a:xfrm>
          <a:custGeom>
            <a:avLst/>
            <a:gdLst/>
            <a:ahLst/>
            <a:cxnLst/>
            <a:rect l="l" t="t" r="r" b="b"/>
            <a:pathLst>
              <a:path w="4340728" h="1091993">
                <a:moveTo>
                  <a:pt x="0" y="0"/>
                </a:moveTo>
                <a:lnTo>
                  <a:pt x="4340728" y="0"/>
                </a:lnTo>
                <a:lnTo>
                  <a:pt x="4340728" y="1091993"/>
                </a:lnTo>
                <a:lnTo>
                  <a:pt x="0" y="10919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1792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9431958" y="51704"/>
            <a:ext cx="4340728" cy="1091993"/>
          </a:xfrm>
          <a:custGeom>
            <a:avLst/>
            <a:gdLst/>
            <a:ahLst/>
            <a:cxnLst/>
            <a:rect l="l" t="t" r="r" b="b"/>
            <a:pathLst>
              <a:path w="4340728" h="1091993">
                <a:moveTo>
                  <a:pt x="0" y="0"/>
                </a:moveTo>
                <a:lnTo>
                  <a:pt x="4340728" y="0"/>
                </a:lnTo>
                <a:lnTo>
                  <a:pt x="4340728" y="1091993"/>
                </a:lnTo>
                <a:lnTo>
                  <a:pt x="0" y="10919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1792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TextBox 50"/>
          <p:cNvSpPr txBox="1"/>
          <p:nvPr/>
        </p:nvSpPr>
        <p:spPr>
          <a:xfrm>
            <a:off x="0" y="161900"/>
            <a:ext cx="14293590" cy="490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5"/>
              </a:lnSpc>
            </a:pPr>
            <a:r>
              <a:rPr lang="en-US" sz="4065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โครงการเสริมสร้างศักยภาพกองทุนชุมชนเพื่อการเข้าถึงแหล่งทุนของประชาชนในชุมชน 2569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2502828" y="729244"/>
            <a:ext cx="12389758" cy="454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3699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กลุ่มงานส่งเสริมและพัฒนาทุนชุมชน สำนักพัฒนาทุนและองค์กรการเงินชุมชน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14089347" y="0"/>
            <a:ext cx="4213768" cy="1243467"/>
            <a:chOff x="0" y="0"/>
            <a:chExt cx="1109799" cy="327498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109799" cy="327498"/>
            </a:xfrm>
            <a:custGeom>
              <a:avLst/>
              <a:gdLst/>
              <a:ahLst/>
              <a:cxnLst/>
              <a:rect l="l" t="t" r="r" b="b"/>
              <a:pathLst>
                <a:path w="1109799" h="327498">
                  <a:moveTo>
                    <a:pt x="0" y="0"/>
                  </a:moveTo>
                  <a:lnTo>
                    <a:pt x="1109799" y="0"/>
                  </a:lnTo>
                  <a:lnTo>
                    <a:pt x="1109799" y="327498"/>
                  </a:lnTo>
                  <a:lnTo>
                    <a:pt x="0" y="327498"/>
                  </a:lnTo>
                  <a:close/>
                </a:path>
              </a:pathLst>
            </a:custGeom>
            <a:solidFill>
              <a:srgbClr val="9FD3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57150"/>
              <a:ext cx="1109799" cy="384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4286319" y="240386"/>
            <a:ext cx="3917405" cy="789011"/>
            <a:chOff x="0" y="0"/>
            <a:chExt cx="5223206" cy="1052015"/>
          </a:xfrm>
        </p:grpSpPr>
        <p:sp>
          <p:nvSpPr>
            <p:cNvPr id="56" name="Freeform 56"/>
            <p:cNvSpPr/>
            <p:nvPr/>
          </p:nvSpPr>
          <p:spPr>
            <a:xfrm>
              <a:off x="705415" y="139634"/>
              <a:ext cx="675334" cy="675334"/>
            </a:xfrm>
            <a:custGeom>
              <a:avLst/>
              <a:gdLst/>
              <a:ahLst/>
              <a:cxnLst/>
              <a:rect l="l" t="t" r="r" b="b"/>
              <a:pathLst>
                <a:path w="675334" h="675334">
                  <a:moveTo>
                    <a:pt x="0" y="0"/>
                  </a:moveTo>
                  <a:lnTo>
                    <a:pt x="675334" y="0"/>
                  </a:lnTo>
                  <a:lnTo>
                    <a:pt x="675334" y="675334"/>
                  </a:lnTo>
                  <a:lnTo>
                    <a:pt x="0" y="675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0" y="139634"/>
              <a:ext cx="675334" cy="675334"/>
            </a:xfrm>
            <a:custGeom>
              <a:avLst/>
              <a:gdLst/>
              <a:ahLst/>
              <a:cxnLst/>
              <a:rect l="l" t="t" r="r" b="b"/>
              <a:pathLst>
                <a:path w="675334" h="675334">
                  <a:moveTo>
                    <a:pt x="0" y="0"/>
                  </a:moveTo>
                  <a:lnTo>
                    <a:pt x="675334" y="0"/>
                  </a:lnTo>
                  <a:lnTo>
                    <a:pt x="675334" y="675334"/>
                  </a:lnTo>
                  <a:lnTo>
                    <a:pt x="0" y="675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8"/>
            <p:cNvSpPr/>
            <p:nvPr/>
          </p:nvSpPr>
          <p:spPr>
            <a:xfrm>
              <a:off x="2003504" y="0"/>
              <a:ext cx="1870249" cy="1052015"/>
            </a:xfrm>
            <a:custGeom>
              <a:avLst/>
              <a:gdLst/>
              <a:ahLst/>
              <a:cxnLst/>
              <a:rect l="l" t="t" r="r" b="b"/>
              <a:pathLst>
                <a:path w="1870249" h="1052015">
                  <a:moveTo>
                    <a:pt x="0" y="0"/>
                  </a:moveTo>
                  <a:lnTo>
                    <a:pt x="1870250" y="0"/>
                  </a:lnTo>
                  <a:lnTo>
                    <a:pt x="1870250" y="1052015"/>
                  </a:lnTo>
                  <a:lnTo>
                    <a:pt x="0" y="1052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9"/>
            <p:cNvSpPr/>
            <p:nvPr/>
          </p:nvSpPr>
          <p:spPr>
            <a:xfrm>
              <a:off x="1410315" y="140608"/>
              <a:ext cx="676334" cy="675334"/>
            </a:xfrm>
            <a:custGeom>
              <a:avLst/>
              <a:gdLst/>
              <a:ahLst/>
              <a:cxnLst/>
              <a:rect l="l" t="t" r="r" b="b"/>
              <a:pathLst>
                <a:path w="676334" h="675334">
                  <a:moveTo>
                    <a:pt x="0" y="0"/>
                  </a:moveTo>
                  <a:lnTo>
                    <a:pt x="676334" y="0"/>
                  </a:lnTo>
                  <a:lnTo>
                    <a:pt x="676334" y="675334"/>
                  </a:lnTo>
                  <a:lnTo>
                    <a:pt x="0" y="675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3695374" y="132622"/>
              <a:ext cx="677477" cy="677477"/>
            </a:xfrm>
            <a:custGeom>
              <a:avLst/>
              <a:gdLst/>
              <a:ahLst/>
              <a:cxnLst/>
              <a:rect l="l" t="t" r="r" b="b"/>
              <a:pathLst>
                <a:path w="677477" h="677477">
                  <a:moveTo>
                    <a:pt x="0" y="0"/>
                  </a:moveTo>
                  <a:lnTo>
                    <a:pt x="677478" y="0"/>
                  </a:lnTo>
                  <a:lnTo>
                    <a:pt x="677478" y="677477"/>
                  </a:lnTo>
                  <a:lnTo>
                    <a:pt x="0" y="677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4372852" y="33403"/>
              <a:ext cx="850355" cy="850355"/>
            </a:xfrm>
            <a:custGeom>
              <a:avLst/>
              <a:gdLst/>
              <a:ahLst/>
              <a:cxnLst/>
              <a:rect l="l" t="t" r="r" b="b"/>
              <a:pathLst>
                <a:path w="850355" h="850355">
                  <a:moveTo>
                    <a:pt x="0" y="0"/>
                  </a:moveTo>
                  <a:lnTo>
                    <a:pt x="850354" y="0"/>
                  </a:lnTo>
                  <a:lnTo>
                    <a:pt x="850354" y="850355"/>
                  </a:lnTo>
                  <a:lnTo>
                    <a:pt x="0" y="850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" name="Group 62"/>
          <p:cNvGrpSpPr/>
          <p:nvPr/>
        </p:nvGrpSpPr>
        <p:grpSpPr>
          <a:xfrm rot="-5400000">
            <a:off x="-10571" y="8580333"/>
            <a:ext cx="1120936" cy="683030"/>
            <a:chOff x="0" y="0"/>
            <a:chExt cx="295226" cy="179893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295226" cy="179893"/>
            </a:xfrm>
            <a:custGeom>
              <a:avLst/>
              <a:gdLst/>
              <a:ahLst/>
              <a:cxnLst/>
              <a:rect l="l" t="t" r="r" b="b"/>
              <a:pathLst>
                <a:path w="295226" h="179893">
                  <a:moveTo>
                    <a:pt x="0" y="0"/>
                  </a:moveTo>
                  <a:lnTo>
                    <a:pt x="295226" y="0"/>
                  </a:lnTo>
                  <a:lnTo>
                    <a:pt x="295226" y="179893"/>
                  </a:lnTo>
                  <a:lnTo>
                    <a:pt x="0" y="179893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57150"/>
              <a:ext cx="295226" cy="237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5" name="Freeform 65"/>
          <p:cNvSpPr/>
          <p:nvPr/>
        </p:nvSpPr>
        <p:spPr>
          <a:xfrm>
            <a:off x="1064247" y="8386483"/>
            <a:ext cx="934654" cy="1068175"/>
          </a:xfrm>
          <a:custGeom>
            <a:avLst/>
            <a:gdLst/>
            <a:ahLst/>
            <a:cxnLst/>
            <a:rect l="l" t="t" r="r" b="b"/>
            <a:pathLst>
              <a:path w="934654" h="1068175">
                <a:moveTo>
                  <a:pt x="0" y="0"/>
                </a:moveTo>
                <a:lnTo>
                  <a:pt x="934653" y="0"/>
                </a:lnTo>
                <a:lnTo>
                  <a:pt x="934653" y="1068175"/>
                </a:lnTo>
                <a:lnTo>
                  <a:pt x="0" y="106817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6" name="TextBox 66"/>
          <p:cNvSpPr txBox="1"/>
          <p:nvPr/>
        </p:nvSpPr>
        <p:spPr>
          <a:xfrm rot="-5400000">
            <a:off x="-732873" y="7916093"/>
            <a:ext cx="2486196" cy="407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8"/>
              </a:lnSpc>
            </a:pPr>
            <a:r>
              <a:rPr lang="en-US" sz="2312">
                <a:solidFill>
                  <a:srgbClr val="FFFFFF"/>
                </a:solidFill>
                <a:latin typeface="Kaniga"/>
                <a:ea typeface="Kaniga"/>
                <a:cs typeface="Kaniga"/>
                <a:sym typeface="Kaniga"/>
              </a:rPr>
              <a:t>ตัวชี้วัด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0069819" y="8462683"/>
            <a:ext cx="7865615" cy="1360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6"/>
              </a:lnSpc>
            </a:pPr>
            <a:r>
              <a:rPr lang="en-US" sz="3708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2. ประชาชนในหมู่บ้านเป้าหมายได้รับการส่งเสริมและพัฒนาอาชีพ จำนวน 50,000 คน</a:t>
            </a:r>
          </a:p>
          <a:p>
            <a:pPr algn="just">
              <a:lnSpc>
                <a:spcPts val="3486"/>
              </a:lnSpc>
            </a:pPr>
            <a:endParaRPr lang="en-US" sz="3708" b="1">
              <a:solidFill>
                <a:srgbClr val="000000"/>
              </a:solidFill>
              <a:latin typeface="Kaniga Bold"/>
              <a:ea typeface="Kaniga Bold"/>
              <a:cs typeface="Kaniga Bold"/>
              <a:sym typeface="Kaniga Bold"/>
            </a:endParaRPr>
          </a:p>
        </p:txBody>
      </p:sp>
      <p:grpSp>
        <p:nvGrpSpPr>
          <p:cNvPr id="68" name="Group 68"/>
          <p:cNvGrpSpPr/>
          <p:nvPr/>
        </p:nvGrpSpPr>
        <p:grpSpPr>
          <a:xfrm>
            <a:off x="3257980" y="2883887"/>
            <a:ext cx="15030020" cy="961675"/>
            <a:chOff x="0" y="0"/>
            <a:chExt cx="3958524" cy="253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3958524" cy="253281"/>
            </a:xfrm>
            <a:custGeom>
              <a:avLst/>
              <a:gdLst/>
              <a:ahLst/>
              <a:cxnLst/>
              <a:rect l="l" t="t" r="r" b="b"/>
              <a:pathLst>
                <a:path w="3958524" h="253281">
                  <a:moveTo>
                    <a:pt x="0" y="0"/>
                  </a:moveTo>
                  <a:lnTo>
                    <a:pt x="3958524" y="0"/>
                  </a:lnTo>
                  <a:lnTo>
                    <a:pt x="3958524" y="253281"/>
                  </a:lnTo>
                  <a:lnTo>
                    <a:pt x="0" y="253281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0" y="-19050"/>
              <a:ext cx="3958524" cy="272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1" name="TextBox 71"/>
          <p:cNvSpPr txBox="1"/>
          <p:nvPr/>
        </p:nvSpPr>
        <p:spPr>
          <a:xfrm>
            <a:off x="4857786" y="2950315"/>
            <a:ext cx="11331618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sz="4860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 ดำเนินการไตรมาส 1 และ 2 (ต.ค. 68 - มี.ค. 69)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05929" y="2394528"/>
            <a:ext cx="2373226" cy="1125965"/>
            <a:chOff x="0" y="0"/>
            <a:chExt cx="3164301" cy="1501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4264" cy="1501106"/>
            </a:xfrm>
            <a:custGeom>
              <a:avLst/>
              <a:gdLst/>
              <a:ahLst/>
              <a:cxnLst/>
              <a:rect l="l" t="t" r="r" b="b"/>
              <a:pathLst>
                <a:path w="3164264" h="1501106">
                  <a:moveTo>
                    <a:pt x="0" y="0"/>
                  </a:moveTo>
                  <a:lnTo>
                    <a:pt x="3164264" y="0"/>
                  </a:lnTo>
                  <a:lnTo>
                    <a:pt x="3164264" y="1501106"/>
                  </a:lnTo>
                  <a:lnTo>
                    <a:pt x="0" y="1501106"/>
                  </a:lnTo>
                  <a:close/>
                </a:path>
              </a:pathLst>
            </a:custGeom>
            <a:solidFill>
              <a:srgbClr val="D924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3164301" cy="151081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159"/>
                </a:lnSpc>
              </a:pPr>
              <a:r>
                <a:rPr lang="en-US" sz="1799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                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414905" y="3509689"/>
            <a:ext cx="9873095" cy="4671311"/>
            <a:chOff x="0" y="0"/>
            <a:chExt cx="2750215" cy="13012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50215" cy="1301224"/>
            </a:xfrm>
            <a:custGeom>
              <a:avLst/>
              <a:gdLst/>
              <a:ahLst/>
              <a:cxnLst/>
              <a:rect l="l" t="t" r="r" b="b"/>
              <a:pathLst>
                <a:path w="2750215" h="1301224">
                  <a:moveTo>
                    <a:pt x="0" y="0"/>
                  </a:moveTo>
                  <a:lnTo>
                    <a:pt x="2750215" y="0"/>
                  </a:lnTo>
                  <a:lnTo>
                    <a:pt x="2750215" y="1301224"/>
                  </a:lnTo>
                  <a:lnTo>
                    <a:pt x="0" y="1301224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2750215" cy="1310749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ctr">
                <a:lnSpc>
                  <a:spcPts val="2415"/>
                </a:lnSpc>
              </a:pPr>
              <a:endParaRPr/>
            </a:p>
            <a:p>
              <a:pPr algn="ctr">
                <a:lnSpc>
                  <a:spcPts val="2415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895249" y="7171556"/>
            <a:ext cx="7762424" cy="647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4"/>
              </a:lnSpc>
            </a:pPr>
            <a:r>
              <a:rPr lang="en-US" sz="2811" b="1">
                <a:solidFill>
                  <a:srgbClr val="0070C0"/>
                </a:solidFill>
                <a:latin typeface="Kaniga Bold"/>
                <a:ea typeface="Kaniga Bold"/>
                <a:cs typeface="Kaniga Bold"/>
                <a:sym typeface="Kaniga Bold"/>
              </a:rPr>
              <a:t>10,850 บาท </a:t>
            </a:r>
            <a:r>
              <a:rPr lang="en-US" sz="2811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เป็นค่าใช้สอยดังนี้  1. ค่าวิทยากร ค่าอาหารว่างและเครื่องดื่ม ค่าอาหารกลางวัน ค่าวัสดุประกอบการประชุม </a:t>
            </a:r>
            <a:r>
              <a:rPr lang="en-US" sz="2811" b="1" u="sng">
                <a:solidFill>
                  <a:srgbClr val="06686D"/>
                </a:solidFill>
                <a:latin typeface="Kaniga Bold"/>
                <a:ea typeface="Kaniga Bold"/>
                <a:cs typeface="Kaniga Bold"/>
                <a:sym typeface="Kaniga Bold"/>
              </a:rPr>
              <a:t>6,350 บาท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99994" y="1268564"/>
            <a:ext cx="2146904" cy="526644"/>
            <a:chOff x="0" y="0"/>
            <a:chExt cx="565440" cy="1387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65440" cy="138705"/>
            </a:xfrm>
            <a:custGeom>
              <a:avLst/>
              <a:gdLst/>
              <a:ahLst/>
              <a:cxnLst/>
              <a:rect l="l" t="t" r="r" b="b"/>
              <a:pathLst>
                <a:path w="565440" h="138705">
                  <a:moveTo>
                    <a:pt x="0" y="0"/>
                  </a:moveTo>
                  <a:lnTo>
                    <a:pt x="565440" y="0"/>
                  </a:lnTo>
                  <a:lnTo>
                    <a:pt x="565440" y="138705"/>
                  </a:lnTo>
                  <a:lnTo>
                    <a:pt x="0" y="138705"/>
                  </a:lnTo>
                  <a:close/>
                </a:path>
              </a:pathLst>
            </a:custGeom>
            <a:solidFill>
              <a:srgbClr val="009D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565440" cy="157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0"/>
            <a:ext cx="18341716" cy="1227601"/>
            <a:chOff x="0" y="0"/>
            <a:chExt cx="4830740" cy="3233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30740" cy="323319"/>
            </a:xfrm>
            <a:custGeom>
              <a:avLst/>
              <a:gdLst/>
              <a:ahLst/>
              <a:cxnLst/>
              <a:rect l="l" t="t" r="r" b="b"/>
              <a:pathLst>
                <a:path w="4830740" h="323319">
                  <a:moveTo>
                    <a:pt x="0" y="0"/>
                  </a:moveTo>
                  <a:lnTo>
                    <a:pt x="4830740" y="0"/>
                  </a:lnTo>
                  <a:lnTo>
                    <a:pt x="4830740" y="323319"/>
                  </a:lnTo>
                  <a:lnTo>
                    <a:pt x="0" y="323319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4830740" cy="342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-84300" y="51704"/>
            <a:ext cx="4539422" cy="1141978"/>
          </a:xfrm>
          <a:custGeom>
            <a:avLst/>
            <a:gdLst/>
            <a:ahLst/>
            <a:cxnLst/>
            <a:rect l="l" t="t" r="r" b="b"/>
            <a:pathLst>
              <a:path w="4539422" h="1141978">
                <a:moveTo>
                  <a:pt x="0" y="0"/>
                </a:moveTo>
                <a:lnTo>
                  <a:pt x="4539422" y="0"/>
                </a:lnTo>
                <a:lnTo>
                  <a:pt x="4539422" y="1141978"/>
                </a:lnTo>
                <a:lnTo>
                  <a:pt x="0" y="11419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792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514717" y="51704"/>
            <a:ext cx="4340728" cy="1091993"/>
          </a:xfrm>
          <a:custGeom>
            <a:avLst/>
            <a:gdLst/>
            <a:ahLst/>
            <a:cxnLst/>
            <a:rect l="l" t="t" r="r" b="b"/>
            <a:pathLst>
              <a:path w="4340728" h="1091993">
                <a:moveTo>
                  <a:pt x="0" y="0"/>
                </a:moveTo>
                <a:lnTo>
                  <a:pt x="4340728" y="0"/>
                </a:lnTo>
                <a:lnTo>
                  <a:pt x="4340728" y="1091993"/>
                </a:lnTo>
                <a:lnTo>
                  <a:pt x="0" y="10919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792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9431958" y="51704"/>
            <a:ext cx="4340728" cy="1091993"/>
          </a:xfrm>
          <a:custGeom>
            <a:avLst/>
            <a:gdLst/>
            <a:ahLst/>
            <a:cxnLst/>
            <a:rect l="l" t="t" r="r" b="b"/>
            <a:pathLst>
              <a:path w="4340728" h="1091993">
                <a:moveTo>
                  <a:pt x="0" y="0"/>
                </a:moveTo>
                <a:lnTo>
                  <a:pt x="4340728" y="0"/>
                </a:lnTo>
                <a:lnTo>
                  <a:pt x="4340728" y="1091993"/>
                </a:lnTo>
                <a:lnTo>
                  <a:pt x="0" y="10919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7924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4089347" y="0"/>
            <a:ext cx="4252369" cy="1227601"/>
            <a:chOff x="0" y="0"/>
            <a:chExt cx="1119966" cy="3233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19966" cy="323319"/>
            </a:xfrm>
            <a:custGeom>
              <a:avLst/>
              <a:gdLst/>
              <a:ahLst/>
              <a:cxnLst/>
              <a:rect l="l" t="t" r="r" b="b"/>
              <a:pathLst>
                <a:path w="1119966" h="323319">
                  <a:moveTo>
                    <a:pt x="0" y="0"/>
                  </a:moveTo>
                  <a:lnTo>
                    <a:pt x="1119966" y="0"/>
                  </a:lnTo>
                  <a:lnTo>
                    <a:pt x="1119966" y="323319"/>
                  </a:lnTo>
                  <a:lnTo>
                    <a:pt x="0" y="323319"/>
                  </a:lnTo>
                  <a:close/>
                </a:path>
              </a:pathLst>
            </a:custGeom>
            <a:solidFill>
              <a:srgbClr val="9FD3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1119966" cy="3804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405929" y="1268564"/>
            <a:ext cx="9935788" cy="1125965"/>
            <a:chOff x="0" y="0"/>
            <a:chExt cx="2616833" cy="29655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616833" cy="296550"/>
            </a:xfrm>
            <a:custGeom>
              <a:avLst/>
              <a:gdLst/>
              <a:ahLst/>
              <a:cxnLst/>
              <a:rect l="l" t="t" r="r" b="b"/>
              <a:pathLst>
                <a:path w="2616833" h="296550">
                  <a:moveTo>
                    <a:pt x="0" y="0"/>
                  </a:moveTo>
                  <a:lnTo>
                    <a:pt x="2616833" y="0"/>
                  </a:lnTo>
                  <a:lnTo>
                    <a:pt x="2616833" y="296550"/>
                  </a:lnTo>
                  <a:lnTo>
                    <a:pt x="0" y="296550"/>
                  </a:lnTo>
                  <a:close/>
                </a:path>
              </a:pathLst>
            </a:custGeom>
            <a:solidFill>
              <a:srgbClr val="003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2616833" cy="315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046910" y="4602219"/>
            <a:ext cx="6306906" cy="489893"/>
            <a:chOff x="0" y="0"/>
            <a:chExt cx="8409208" cy="6531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409109" cy="653112"/>
            </a:xfrm>
            <a:custGeom>
              <a:avLst/>
              <a:gdLst/>
              <a:ahLst/>
              <a:cxnLst/>
              <a:rect l="l" t="t" r="r" b="b"/>
              <a:pathLst>
                <a:path w="8409109" h="653112">
                  <a:moveTo>
                    <a:pt x="0" y="0"/>
                  </a:moveTo>
                  <a:lnTo>
                    <a:pt x="8409109" y="0"/>
                  </a:lnTo>
                  <a:lnTo>
                    <a:pt x="8409109" y="653112"/>
                  </a:lnTo>
                  <a:lnTo>
                    <a:pt x="0" y="653112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9525"/>
              <a:ext cx="8409208" cy="66271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40" y="3596693"/>
            <a:ext cx="8352976" cy="1005526"/>
            <a:chOff x="0" y="0"/>
            <a:chExt cx="2199961" cy="26483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199961" cy="264830"/>
            </a:xfrm>
            <a:custGeom>
              <a:avLst/>
              <a:gdLst/>
              <a:ahLst/>
              <a:cxnLst/>
              <a:rect l="l" t="t" r="r" b="b"/>
              <a:pathLst>
                <a:path w="2199961" h="264830">
                  <a:moveTo>
                    <a:pt x="0" y="0"/>
                  </a:moveTo>
                  <a:lnTo>
                    <a:pt x="2199961" y="0"/>
                  </a:lnTo>
                  <a:lnTo>
                    <a:pt x="2199961" y="264830"/>
                  </a:lnTo>
                  <a:lnTo>
                    <a:pt x="0" y="264830"/>
                  </a:lnTo>
                  <a:close/>
                </a:path>
              </a:pathLst>
            </a:custGeom>
            <a:solidFill>
              <a:srgbClr val="003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19050"/>
              <a:ext cx="2199961" cy="283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-12994" y="4602219"/>
            <a:ext cx="2059904" cy="1092998"/>
            <a:chOff x="0" y="0"/>
            <a:chExt cx="2746538" cy="145733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746506" cy="1457155"/>
            </a:xfrm>
            <a:custGeom>
              <a:avLst/>
              <a:gdLst/>
              <a:ahLst/>
              <a:cxnLst/>
              <a:rect l="l" t="t" r="r" b="b"/>
              <a:pathLst>
                <a:path w="2746506" h="1457155">
                  <a:moveTo>
                    <a:pt x="0" y="0"/>
                  </a:moveTo>
                  <a:lnTo>
                    <a:pt x="2746506" y="0"/>
                  </a:lnTo>
                  <a:lnTo>
                    <a:pt x="2746506" y="1457155"/>
                  </a:lnTo>
                  <a:lnTo>
                    <a:pt x="0" y="1457155"/>
                  </a:lnTo>
                  <a:close/>
                </a:path>
              </a:pathLst>
            </a:custGeom>
            <a:solidFill>
              <a:srgbClr val="D924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9525"/>
              <a:ext cx="2746538" cy="146685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159"/>
                </a:lnSpc>
              </a:pPr>
              <a:r>
                <a:rPr lang="en-US" sz="1799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                </a:t>
              </a: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8589005" y="5480904"/>
            <a:ext cx="10797976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b="1">
                <a:solidFill>
                  <a:srgbClr val="002060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กลุ่มเป้าหมาย</a:t>
            </a:r>
          </a:p>
        </p:txBody>
      </p:sp>
      <p:sp>
        <p:nvSpPr>
          <p:cNvPr id="34" name="Freeform 34"/>
          <p:cNvSpPr/>
          <p:nvPr/>
        </p:nvSpPr>
        <p:spPr>
          <a:xfrm>
            <a:off x="10018922" y="5526100"/>
            <a:ext cx="398154" cy="398154"/>
          </a:xfrm>
          <a:custGeom>
            <a:avLst/>
            <a:gdLst/>
            <a:ahLst/>
            <a:cxnLst/>
            <a:rect l="l" t="t" r="r" b="b"/>
            <a:pathLst>
              <a:path w="398154" h="398154">
                <a:moveTo>
                  <a:pt x="0" y="0"/>
                </a:moveTo>
                <a:lnTo>
                  <a:pt x="398154" y="0"/>
                </a:lnTo>
                <a:lnTo>
                  <a:pt x="398154" y="398154"/>
                </a:lnTo>
                <a:lnTo>
                  <a:pt x="0" y="398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8511063" y="7100390"/>
            <a:ext cx="1329625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3"/>
              </a:lnSpc>
            </a:pPr>
            <a:r>
              <a:rPr lang="en-US" sz="2802" b="1">
                <a:solidFill>
                  <a:srgbClr val="00206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6494" y="3720762"/>
            <a:ext cx="8001886" cy="126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1"/>
              </a:lnSpc>
            </a:pPr>
            <a:r>
              <a:rPr lang="en-US" sz="3229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1. ประชุมเชิงปฎิบัติการเสริมศักยภาพการขับเคลื่อนการออม</a:t>
            </a:r>
          </a:p>
          <a:p>
            <a:pPr algn="ctr">
              <a:lnSpc>
                <a:spcPts val="3261"/>
              </a:lnSpc>
            </a:pPr>
            <a:r>
              <a:rPr lang="en-US" sz="3229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และการพัฒนาทักษะทางการเงิน (Financial Literacy) ระดับจังหวัด </a:t>
            </a:r>
          </a:p>
          <a:p>
            <a:pPr algn="ctr">
              <a:lnSpc>
                <a:spcPts val="3261"/>
              </a:lnSpc>
            </a:pPr>
            <a:endParaRPr lang="en-US" sz="3229" b="1">
              <a:solidFill>
                <a:srgbClr val="FFFFFF"/>
              </a:solidFill>
              <a:latin typeface="Kaniga Bold"/>
              <a:ea typeface="Kaniga Bold"/>
              <a:cs typeface="Kaniga Bold"/>
              <a:sym typeface="Kaniga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0978915" y="1531650"/>
            <a:ext cx="7116304" cy="769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5"/>
              </a:lnSpc>
            </a:pPr>
            <a:r>
              <a:rPr lang="en-US" sz="3519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2. ส่งเสริมการออมและพัฒนาทักษะทางการเงิน (Financial Literacy)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589005" y="3577643"/>
            <a:ext cx="1173742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9"/>
              </a:lnSpc>
            </a:pPr>
            <a:r>
              <a:rPr lang="en-US" sz="3099" b="1">
                <a:solidFill>
                  <a:srgbClr val="FF0000"/>
                </a:solidFill>
                <a:latin typeface="Kaniga Bold"/>
                <a:ea typeface="Kaniga Bold"/>
                <a:cs typeface="Kaniga Bold"/>
                <a:sym typeface="Kaniga Bold"/>
              </a:rPr>
              <a:t>เงื่อนไข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762518" y="4101518"/>
            <a:ext cx="9396508" cy="691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3"/>
              </a:lnSpc>
            </a:pPr>
            <a:r>
              <a:rPr lang="en-US" sz="2700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1. กลุ่มฯ ที่คัดเลือกต้อง</a:t>
            </a:r>
            <a:r>
              <a:rPr lang="en-US" sz="2700" b="1">
                <a:solidFill>
                  <a:srgbClr val="C00000"/>
                </a:solidFill>
                <a:latin typeface="Kaniga Bold"/>
                <a:ea typeface="Kaniga Bold"/>
                <a:cs typeface="Kaniga Bold"/>
                <a:sym typeface="Kaniga Bold"/>
              </a:rPr>
              <a:t>ไม่ซ้ำ</a:t>
            </a:r>
            <a:r>
              <a:rPr lang="en-US" sz="2700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กับกลุ่มออมทรัพย์เพื่อการผลิตที่ดำเนินการกิจกรรมส่งเสริมการออมและพัฒนาทักษะทางการเงิน (Financial Literacy) ประจำปีงบประมาณ พ.ศ. 2566 - 2568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503366" y="5570598"/>
            <a:ext cx="7453210" cy="124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6"/>
              </a:lnSpc>
            </a:pPr>
            <a:r>
              <a:rPr lang="en-US" sz="256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สมาชิกกลุ่มออมทรัพย์เพื่อการผลิต หรือประชาชนในหมู่บ้านที่ยัง</a:t>
            </a:r>
            <a:r>
              <a:rPr lang="en-US" sz="2569" b="1">
                <a:solidFill>
                  <a:srgbClr val="C00000"/>
                </a:solidFill>
                <a:latin typeface="Kaniga Bold"/>
                <a:ea typeface="Kaniga Bold"/>
                <a:cs typeface="Kaniga Bold"/>
                <a:sym typeface="Kaniga Bold"/>
              </a:rPr>
              <a:t>ไม่ได้</a:t>
            </a:r>
            <a:r>
              <a:rPr lang="en-US" sz="256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เป็นสมาชิกกลุ่มออมทรัพย์เพื่อการผลิต หรือครัวเรือนที่ตกเกณฑ์ จปฐ. หรือครัวเรือนที่ตกเกณฑ์ในระบบ TPMAP ในหมู่บ้านที่เป็นที่ตั้งกลุ่มออมทรัพย์เพื่อการผลิตเป้าหมาย จำนวน 3,000 กลุ่ม ๆ ละ 15 คน </a:t>
            </a:r>
            <a:r>
              <a:rPr lang="en-US" sz="2569" b="1">
                <a:solidFill>
                  <a:srgbClr val="0070C0"/>
                </a:solidFill>
                <a:latin typeface="Kaniga Bold"/>
                <a:ea typeface="Kaniga Bold"/>
                <a:cs typeface="Kaniga Bold"/>
                <a:sym typeface="Kaniga Bold"/>
              </a:rPr>
              <a:t>รวมจำนวน 45,000 คน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812113" y="7742850"/>
            <a:ext cx="58531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3"/>
              </a:lnSpc>
            </a:pPr>
            <a:r>
              <a:rPr lang="en-US" sz="2811" b="1">
                <a:solidFill>
                  <a:srgbClr val="0B5395"/>
                </a:solidFill>
                <a:latin typeface="Kaniga Bold"/>
                <a:ea typeface="Kaniga Bold"/>
                <a:cs typeface="Kaniga Bold"/>
                <a:sym typeface="Kaniga Bold"/>
              </a:rPr>
              <a:t> </a:t>
            </a:r>
            <a:r>
              <a:rPr lang="en-US" sz="2811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2. ค่าวัสดุฝึกอาชีพ จำนวน </a:t>
            </a:r>
            <a:r>
              <a:rPr lang="en-US" sz="2811" b="1" u="sng">
                <a:solidFill>
                  <a:srgbClr val="06686D"/>
                </a:solidFill>
                <a:latin typeface="Kaniga Bold"/>
                <a:ea typeface="Kaniga Bold"/>
                <a:cs typeface="Kaniga Bold"/>
                <a:sym typeface="Kaniga Bold"/>
              </a:rPr>
              <a:t>4,500 บาท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750868" y="4643708"/>
            <a:ext cx="10125283" cy="1094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0"/>
              </a:lnSpc>
            </a:pPr>
            <a:r>
              <a:rPr lang="en-US" sz="2664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2. กลุ่มฯ ที่คัดเลือกต้อง</a:t>
            </a:r>
            <a:r>
              <a:rPr lang="en-US" sz="2664" b="1">
                <a:solidFill>
                  <a:srgbClr val="C00000"/>
                </a:solidFill>
                <a:latin typeface="Kaniga Bold"/>
                <a:ea typeface="Kaniga Bold"/>
                <a:cs typeface="Kaniga Bold"/>
                <a:sym typeface="Kaniga Bold"/>
              </a:rPr>
              <a:t>ไม่ซ้ำ</a:t>
            </a:r>
            <a:r>
              <a:rPr lang="en-US" sz="2664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กับกิจกรรมส่งเสริมประชาชนเป้าหมายเข้าถึงแหล่งทุน ประจำปี</a:t>
            </a:r>
          </a:p>
          <a:p>
            <a:pPr algn="l">
              <a:lnSpc>
                <a:spcPts val="1332"/>
              </a:lnSpc>
            </a:pPr>
            <a:r>
              <a:rPr lang="en-US" sz="2664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 พ.ศ. 2569 </a:t>
            </a:r>
          </a:p>
          <a:p>
            <a:pPr algn="just">
              <a:lnSpc>
                <a:spcPts val="3730"/>
              </a:lnSpc>
            </a:pPr>
            <a:endParaRPr lang="en-US" sz="2664" b="1">
              <a:solidFill>
                <a:srgbClr val="000000"/>
              </a:solidFill>
              <a:latin typeface="Kaniga Bold"/>
              <a:ea typeface="Kaniga Bold"/>
              <a:cs typeface="Kaniga Bold"/>
              <a:sym typeface="Kaniga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9857718" y="6739338"/>
            <a:ext cx="8059487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6"/>
              </a:lnSpc>
            </a:pPr>
            <a:r>
              <a:rPr lang="en-US" sz="2622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จัดประชุมฯ 1 วัน ไตรมาส 2 จำนวน</a:t>
            </a:r>
            <a:r>
              <a:rPr lang="en-US" sz="2622" b="1">
                <a:solidFill>
                  <a:srgbClr val="3ED4B7"/>
                </a:solidFill>
                <a:latin typeface="Kaniga Bold"/>
                <a:ea typeface="Kaniga Bold"/>
                <a:cs typeface="Kaniga Bold"/>
                <a:sym typeface="Kaniga Bold"/>
              </a:rPr>
              <a:t> </a:t>
            </a:r>
            <a:r>
              <a:rPr lang="en-US" sz="2622" b="1">
                <a:solidFill>
                  <a:srgbClr val="0BD0D9"/>
                </a:solidFill>
                <a:latin typeface="Kaniga Bold"/>
                <a:ea typeface="Kaniga Bold"/>
                <a:cs typeface="Kaniga Bold"/>
                <a:sym typeface="Kaniga Bold"/>
              </a:rPr>
              <a:t>              </a:t>
            </a:r>
            <a:r>
              <a:rPr lang="en-US" sz="2622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ไตรมาส 3 จำนวน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511063" y="6695847"/>
            <a:ext cx="1551447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9"/>
              </a:lnSpc>
            </a:pPr>
            <a:r>
              <a:rPr lang="en-US" sz="2899" b="1">
                <a:solidFill>
                  <a:srgbClr val="002060"/>
                </a:solidFill>
                <a:latin typeface="Kaniga Bold"/>
                <a:ea typeface="Kaniga Bold"/>
                <a:cs typeface="Kaniga Bold"/>
                <a:sym typeface="Kaniga Bold"/>
              </a:rPr>
              <a:t>ดำเนินการ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178044" y="4558712"/>
            <a:ext cx="4530500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48"/>
              </a:lnSpc>
            </a:pPr>
            <a:r>
              <a:rPr lang="en-US" sz="3790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 1,536,500 บาท 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43066" y="4782744"/>
            <a:ext cx="5340801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9"/>
              </a:lnSpc>
            </a:pPr>
            <a:r>
              <a:rPr lang="en-US" sz="3799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ระดับจังหวัด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-18860" y="5695217"/>
            <a:ext cx="8372675" cy="2485783"/>
            <a:chOff x="0" y="0"/>
            <a:chExt cx="2332263" cy="692431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332263" cy="692431"/>
            </a:xfrm>
            <a:custGeom>
              <a:avLst/>
              <a:gdLst/>
              <a:ahLst/>
              <a:cxnLst/>
              <a:rect l="l" t="t" r="r" b="b"/>
              <a:pathLst>
                <a:path w="2332263" h="692431">
                  <a:moveTo>
                    <a:pt x="0" y="0"/>
                  </a:moveTo>
                  <a:lnTo>
                    <a:pt x="2332263" y="0"/>
                  </a:lnTo>
                  <a:lnTo>
                    <a:pt x="2332263" y="692431"/>
                  </a:lnTo>
                  <a:lnTo>
                    <a:pt x="0" y="692431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19050"/>
              <a:ext cx="2332263" cy="711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181647" y="6211645"/>
            <a:ext cx="6702344" cy="141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3"/>
              </a:lnSpc>
            </a:pPr>
            <a:r>
              <a:rPr lang="en-US" sz="3119" b="1">
                <a:solidFill>
                  <a:srgbClr val="002060"/>
                </a:solidFill>
                <a:latin typeface="Kaniga Bold"/>
                <a:ea typeface="Kaniga Bold"/>
                <a:cs typeface="Kaniga Bold"/>
                <a:sym typeface="Kaniga Bold"/>
              </a:rPr>
              <a:t>ประกอบด้วย</a:t>
            </a:r>
          </a:p>
          <a:p>
            <a:pPr algn="l">
              <a:lnSpc>
                <a:spcPts val="3743"/>
              </a:lnSpc>
            </a:pPr>
            <a:r>
              <a:rPr lang="en-US" sz="3119" b="1">
                <a:solidFill>
                  <a:srgbClr val="002060"/>
                </a:solidFill>
                <a:latin typeface="Kaniga Bold"/>
                <a:ea typeface="Kaniga Bold"/>
                <a:cs typeface="Kaniga Bold"/>
                <a:sym typeface="Kaniga Bold"/>
              </a:rPr>
              <a:t>                                 </a:t>
            </a:r>
          </a:p>
          <a:p>
            <a:pPr algn="l">
              <a:lnSpc>
                <a:spcPts val="3743"/>
              </a:lnSpc>
            </a:pPr>
            <a:r>
              <a:rPr lang="en-US" sz="3119" b="1">
                <a:solidFill>
                  <a:srgbClr val="002060"/>
                </a:solidFill>
                <a:latin typeface="Kaniga Bold"/>
                <a:ea typeface="Kaniga Bold"/>
                <a:cs typeface="Kaniga Bold"/>
                <a:sym typeface="Kaniga Bold"/>
              </a:rPr>
              <a:t>                                                                 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81647" y="5822026"/>
            <a:ext cx="8722520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8"/>
              </a:lnSpc>
            </a:pPr>
            <a:r>
              <a:rPr lang="en-US" sz="2748" b="1">
                <a:solidFill>
                  <a:srgbClr val="002060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กลุ่มเป้าหมาย</a:t>
            </a:r>
            <a:r>
              <a:rPr lang="en-US" sz="2748" b="1">
                <a:solidFill>
                  <a:srgbClr val="5E17EB"/>
                </a:solidFill>
                <a:latin typeface="Kaniga Bold"/>
                <a:ea typeface="Kaniga Bold"/>
                <a:cs typeface="Kaniga Bold"/>
                <a:sym typeface="Kaniga Bold"/>
              </a:rPr>
              <a:t>  </a:t>
            </a:r>
            <a:r>
              <a:rPr lang="en-US" sz="2748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จำนวน 76 จังหวัด รวมจำนวน 2,280 คน (ตามทะเบียนจัดสรร)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158817" y="6211645"/>
            <a:ext cx="3492817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3"/>
              </a:lnSpc>
            </a:pPr>
            <a:r>
              <a:rPr lang="en-US" sz="291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เจ้าหน้าที่พัฒนาชุมชนอำเภอ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158817" y="6630745"/>
            <a:ext cx="6603701" cy="408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5"/>
              </a:lnSpc>
            </a:pPr>
            <a:r>
              <a:rPr lang="en-US" sz="291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คณะกรรมการเครือข่าย/คณะกรรมการกลุ่มออมทรัพย์ฯ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20682" y="7534095"/>
            <a:ext cx="5114725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63"/>
              </a:lnSpc>
            </a:pPr>
            <a:r>
              <a:rPr lang="en-US" sz="3719" b="1">
                <a:solidFill>
                  <a:srgbClr val="002060"/>
                </a:solidFill>
                <a:latin typeface="Kaniga Bold"/>
                <a:ea typeface="Kaniga Bold"/>
                <a:cs typeface="Kaniga Bold"/>
                <a:sym typeface="Kaniga Bold"/>
              </a:rPr>
              <a:t>สถานที่</a:t>
            </a:r>
            <a:r>
              <a:rPr lang="en-US" sz="3719" b="1">
                <a:solidFill>
                  <a:srgbClr val="5E17EB"/>
                </a:solidFill>
                <a:latin typeface="Kaniga Bold"/>
                <a:ea typeface="Kaniga Bold"/>
                <a:cs typeface="Kaniga Bold"/>
                <a:sym typeface="Kaniga Bold"/>
              </a:rPr>
              <a:t>   </a:t>
            </a:r>
            <a:r>
              <a:rPr lang="en-US" sz="371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สถานที่ราชการ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325878" y="7033715"/>
            <a:ext cx="1405645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23"/>
              </a:lnSpc>
            </a:pPr>
            <a:r>
              <a:rPr lang="en-US" sz="3519" b="1">
                <a:solidFill>
                  <a:srgbClr val="002060"/>
                </a:solidFill>
                <a:latin typeface="Kaniga Bold"/>
                <a:ea typeface="Kaniga Bold"/>
                <a:cs typeface="Kaniga Bold"/>
                <a:sym typeface="Kaniga Bold"/>
              </a:rPr>
              <a:t>ดำเนินการ</a:t>
            </a:r>
          </a:p>
        </p:txBody>
      </p:sp>
      <p:sp>
        <p:nvSpPr>
          <p:cNvPr id="56" name="Freeform 56"/>
          <p:cNvSpPr/>
          <p:nvPr/>
        </p:nvSpPr>
        <p:spPr>
          <a:xfrm>
            <a:off x="1777268" y="6297075"/>
            <a:ext cx="360131" cy="360131"/>
          </a:xfrm>
          <a:custGeom>
            <a:avLst/>
            <a:gdLst/>
            <a:ahLst/>
            <a:cxnLst/>
            <a:rect l="l" t="t" r="r" b="b"/>
            <a:pathLst>
              <a:path w="360131" h="360131">
                <a:moveTo>
                  <a:pt x="0" y="0"/>
                </a:moveTo>
                <a:lnTo>
                  <a:pt x="360131" y="0"/>
                </a:lnTo>
                <a:lnTo>
                  <a:pt x="360131" y="360131"/>
                </a:lnTo>
                <a:lnTo>
                  <a:pt x="0" y="3601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>
            <a:off x="1777268" y="6676256"/>
            <a:ext cx="360131" cy="360131"/>
          </a:xfrm>
          <a:custGeom>
            <a:avLst/>
            <a:gdLst/>
            <a:ahLst/>
            <a:cxnLst/>
            <a:rect l="l" t="t" r="r" b="b"/>
            <a:pathLst>
              <a:path w="360131" h="360131">
                <a:moveTo>
                  <a:pt x="0" y="0"/>
                </a:moveTo>
                <a:lnTo>
                  <a:pt x="360131" y="0"/>
                </a:lnTo>
                <a:lnTo>
                  <a:pt x="360131" y="360132"/>
                </a:lnTo>
                <a:lnTo>
                  <a:pt x="0" y="3601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8" name="Group 58"/>
          <p:cNvGrpSpPr/>
          <p:nvPr/>
        </p:nvGrpSpPr>
        <p:grpSpPr>
          <a:xfrm>
            <a:off x="-330861" y="8257200"/>
            <a:ext cx="18862409" cy="1266825"/>
            <a:chOff x="0" y="0"/>
            <a:chExt cx="3106647" cy="208647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3106647" cy="208647"/>
            </a:xfrm>
            <a:custGeom>
              <a:avLst/>
              <a:gdLst/>
              <a:ahLst/>
              <a:cxnLst/>
              <a:rect l="l" t="t" r="r" b="b"/>
              <a:pathLst>
                <a:path w="3106647" h="208647">
                  <a:moveTo>
                    <a:pt x="0" y="0"/>
                  </a:moveTo>
                  <a:lnTo>
                    <a:pt x="3106647" y="0"/>
                  </a:lnTo>
                  <a:lnTo>
                    <a:pt x="3106647" y="208647"/>
                  </a:lnTo>
                  <a:lnTo>
                    <a:pt x="0" y="208647"/>
                  </a:lnTo>
                  <a:close/>
                </a:path>
              </a:pathLst>
            </a:custGeom>
            <a:gradFill rotWithShape="1">
              <a:gsLst>
                <a:gs pos="0">
                  <a:srgbClr val="D8AA47">
                    <a:alpha val="0"/>
                  </a:srgbClr>
                </a:gs>
                <a:gs pos="50000">
                  <a:srgbClr val="C5FFF6">
                    <a:alpha val="100000"/>
                  </a:srgbClr>
                </a:gs>
                <a:gs pos="100000">
                  <a:srgbClr val="FFCF86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0"/>
              <a:ext cx="3106647" cy="208647"/>
            </a:xfrm>
            <a:prstGeom prst="rect">
              <a:avLst/>
            </a:prstGeom>
          </p:spPr>
          <p:txBody>
            <a:bodyPr lIns="24912" tIns="24912" rIns="24912" bIns="24912" rtlCol="0" anchor="ctr"/>
            <a:lstStyle/>
            <a:p>
              <a:pPr algn="ctr">
                <a:lnSpc>
                  <a:spcPts val="1900"/>
                </a:lnSpc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-12994" y="8257200"/>
            <a:ext cx="1931912" cy="1258832"/>
            <a:chOff x="0" y="0"/>
            <a:chExt cx="2575882" cy="1678442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2575852" cy="1678241"/>
            </a:xfrm>
            <a:custGeom>
              <a:avLst/>
              <a:gdLst/>
              <a:ahLst/>
              <a:cxnLst/>
              <a:rect l="l" t="t" r="r" b="b"/>
              <a:pathLst>
                <a:path w="2575852" h="1678241">
                  <a:moveTo>
                    <a:pt x="0" y="0"/>
                  </a:moveTo>
                  <a:lnTo>
                    <a:pt x="2575852" y="0"/>
                  </a:lnTo>
                  <a:lnTo>
                    <a:pt x="2575852" y="1678241"/>
                  </a:lnTo>
                  <a:lnTo>
                    <a:pt x="0" y="1678241"/>
                  </a:lnTo>
                  <a:close/>
                </a:path>
              </a:pathLst>
            </a:custGeom>
            <a:gradFill rotWithShape="1">
              <a:gsLst>
                <a:gs pos="0">
                  <a:srgbClr val="00FFC2">
                    <a:alpha val="10000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04C9D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9525"/>
              <a:ext cx="2575882" cy="168796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159"/>
                </a:lnSpc>
              </a:pPr>
              <a:r>
                <a:rPr lang="en-US" sz="1799">
                  <a:solidFill>
                    <a:srgbClr val="9FD3F4"/>
                  </a:solidFill>
                  <a:latin typeface="Kaniga"/>
                  <a:ea typeface="Kaniga"/>
                  <a:cs typeface="Kaniga"/>
                  <a:sym typeface="Kaniga"/>
                </a:rPr>
                <a:t>                      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 rot="-5400000">
            <a:off x="-112459" y="8551436"/>
            <a:ext cx="1120936" cy="683030"/>
            <a:chOff x="0" y="0"/>
            <a:chExt cx="295226" cy="179893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295226" cy="179893"/>
            </a:xfrm>
            <a:custGeom>
              <a:avLst/>
              <a:gdLst/>
              <a:ahLst/>
              <a:cxnLst/>
              <a:rect l="l" t="t" r="r" b="b"/>
              <a:pathLst>
                <a:path w="295226" h="179893">
                  <a:moveTo>
                    <a:pt x="0" y="0"/>
                  </a:moveTo>
                  <a:lnTo>
                    <a:pt x="295226" y="0"/>
                  </a:lnTo>
                  <a:lnTo>
                    <a:pt x="295226" y="179893"/>
                  </a:lnTo>
                  <a:lnTo>
                    <a:pt x="0" y="179893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57150"/>
              <a:ext cx="295226" cy="237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0" y="9363713"/>
            <a:ext cx="18288000" cy="1071291"/>
            <a:chOff x="0" y="0"/>
            <a:chExt cx="24384000" cy="1428388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16787455" cy="1238961"/>
            </a:xfrm>
            <a:custGeom>
              <a:avLst/>
              <a:gdLst/>
              <a:ahLst/>
              <a:cxnLst/>
              <a:rect l="l" t="t" r="r" b="b"/>
              <a:pathLst>
                <a:path w="16787455" h="1238961">
                  <a:moveTo>
                    <a:pt x="0" y="0"/>
                  </a:moveTo>
                  <a:lnTo>
                    <a:pt x="16787455" y="0"/>
                  </a:lnTo>
                  <a:lnTo>
                    <a:pt x="16787455" y="1238961"/>
                  </a:lnTo>
                  <a:lnTo>
                    <a:pt x="0" y="1238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" r="-3420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9"/>
            <p:cNvSpPr/>
            <p:nvPr/>
          </p:nvSpPr>
          <p:spPr>
            <a:xfrm>
              <a:off x="17660748" y="136607"/>
              <a:ext cx="904463" cy="1291781"/>
            </a:xfrm>
            <a:custGeom>
              <a:avLst/>
              <a:gdLst/>
              <a:ahLst/>
              <a:cxnLst/>
              <a:rect l="l" t="t" r="r" b="b"/>
              <a:pathLst>
                <a:path w="904463" h="1291781">
                  <a:moveTo>
                    <a:pt x="0" y="0"/>
                  </a:moveTo>
                  <a:lnTo>
                    <a:pt x="904463" y="0"/>
                  </a:lnTo>
                  <a:lnTo>
                    <a:pt x="904463" y="1291781"/>
                  </a:lnTo>
                  <a:lnTo>
                    <a:pt x="0" y="1291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70"/>
            <p:cNvSpPr/>
            <p:nvPr/>
          </p:nvSpPr>
          <p:spPr>
            <a:xfrm>
              <a:off x="16698991" y="312793"/>
              <a:ext cx="895188" cy="895188"/>
            </a:xfrm>
            <a:custGeom>
              <a:avLst/>
              <a:gdLst/>
              <a:ahLst/>
              <a:cxnLst/>
              <a:rect l="l" t="t" r="r" b="b"/>
              <a:pathLst>
                <a:path w="895188" h="895188">
                  <a:moveTo>
                    <a:pt x="0" y="0"/>
                  </a:moveTo>
                  <a:lnTo>
                    <a:pt x="895188" y="0"/>
                  </a:lnTo>
                  <a:lnTo>
                    <a:pt x="895188" y="895188"/>
                  </a:lnTo>
                  <a:lnTo>
                    <a:pt x="0" y="895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71"/>
            <p:cNvSpPr/>
            <p:nvPr/>
          </p:nvSpPr>
          <p:spPr>
            <a:xfrm>
              <a:off x="22132758" y="191769"/>
              <a:ext cx="2251242" cy="1125621"/>
            </a:xfrm>
            <a:custGeom>
              <a:avLst/>
              <a:gdLst/>
              <a:ahLst/>
              <a:cxnLst/>
              <a:rect l="l" t="t" r="r" b="b"/>
              <a:pathLst>
                <a:path w="2251242" h="1125621">
                  <a:moveTo>
                    <a:pt x="0" y="0"/>
                  </a:moveTo>
                  <a:lnTo>
                    <a:pt x="2251242" y="0"/>
                  </a:lnTo>
                  <a:lnTo>
                    <a:pt x="2251242" y="1125621"/>
                  </a:lnTo>
                  <a:lnTo>
                    <a:pt x="0" y="1125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72"/>
            <p:cNvSpPr/>
            <p:nvPr/>
          </p:nvSpPr>
          <p:spPr>
            <a:xfrm>
              <a:off x="18822876" y="312793"/>
              <a:ext cx="3309882" cy="939409"/>
            </a:xfrm>
            <a:custGeom>
              <a:avLst/>
              <a:gdLst/>
              <a:ahLst/>
              <a:cxnLst/>
              <a:rect l="l" t="t" r="r" b="b"/>
              <a:pathLst>
                <a:path w="3309882" h="939409">
                  <a:moveTo>
                    <a:pt x="0" y="0"/>
                  </a:moveTo>
                  <a:lnTo>
                    <a:pt x="3309882" y="0"/>
                  </a:lnTo>
                  <a:lnTo>
                    <a:pt x="3309882" y="939409"/>
                  </a:lnTo>
                  <a:lnTo>
                    <a:pt x="0" y="93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315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" name="TextBox 73"/>
          <p:cNvSpPr txBox="1"/>
          <p:nvPr/>
        </p:nvSpPr>
        <p:spPr>
          <a:xfrm>
            <a:off x="13351452" y="6705372"/>
            <a:ext cx="2065502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b="1">
                <a:solidFill>
                  <a:srgbClr val="0B5395"/>
                </a:solidFill>
                <a:latin typeface="Kaniga Bold"/>
                <a:ea typeface="Kaniga Bold"/>
                <a:cs typeface="Kaniga Bold"/>
                <a:sym typeface="Kaniga Bold"/>
              </a:rPr>
              <a:t> </a:t>
            </a:r>
            <a:r>
              <a:rPr lang="en-US" sz="27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 </a:t>
            </a:r>
            <a:r>
              <a:rPr lang="en-US" sz="2799" b="1" u="sng">
                <a:solidFill>
                  <a:srgbClr val="06686D"/>
                </a:solidFill>
                <a:latin typeface="Kaniga Bold"/>
                <a:ea typeface="Kaniga Bold"/>
                <a:cs typeface="Kaniga Bold"/>
                <a:sym typeface="Kaniga Bold"/>
              </a:rPr>
              <a:t>1,500 กลุ่ม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6579004" y="6666731"/>
            <a:ext cx="2065502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b="1">
                <a:solidFill>
                  <a:srgbClr val="0B5395"/>
                </a:solidFill>
                <a:latin typeface="Kaniga Bold"/>
                <a:ea typeface="Kaniga Bold"/>
                <a:cs typeface="Kaniga Bold"/>
                <a:sym typeface="Kaniga Bold"/>
              </a:rPr>
              <a:t> </a:t>
            </a:r>
            <a:r>
              <a:rPr lang="en-US" sz="2799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 </a:t>
            </a:r>
            <a:r>
              <a:rPr lang="en-US" sz="2799" b="1" u="sng">
                <a:solidFill>
                  <a:srgbClr val="06686D"/>
                </a:solidFill>
                <a:latin typeface="Kaniga Bold"/>
                <a:ea typeface="Kaniga Bold"/>
                <a:cs typeface="Kaniga Bold"/>
                <a:sym typeface="Kaniga Bold"/>
              </a:rPr>
              <a:t>1,500 กลุ่ม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8670520" y="2562941"/>
            <a:ext cx="2449458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9"/>
              </a:lnSpc>
            </a:pPr>
            <a:r>
              <a:rPr lang="en-US" sz="4299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ระดับอำเภอ</a:t>
            </a:r>
          </a:p>
        </p:txBody>
      </p:sp>
      <p:grpSp>
        <p:nvGrpSpPr>
          <p:cNvPr id="76" name="Group 76"/>
          <p:cNvGrpSpPr/>
          <p:nvPr/>
        </p:nvGrpSpPr>
        <p:grpSpPr>
          <a:xfrm>
            <a:off x="2046910" y="5082837"/>
            <a:ext cx="6306906" cy="612380"/>
            <a:chOff x="0" y="0"/>
            <a:chExt cx="8409208" cy="816506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8409109" cy="816408"/>
            </a:xfrm>
            <a:custGeom>
              <a:avLst/>
              <a:gdLst/>
              <a:ahLst/>
              <a:cxnLst/>
              <a:rect l="l" t="t" r="r" b="b"/>
              <a:pathLst>
                <a:path w="8409109" h="816408">
                  <a:moveTo>
                    <a:pt x="0" y="0"/>
                  </a:moveTo>
                  <a:lnTo>
                    <a:pt x="8409109" y="0"/>
                  </a:lnTo>
                  <a:lnTo>
                    <a:pt x="8409109" y="816408"/>
                  </a:lnTo>
                  <a:lnTo>
                    <a:pt x="0" y="816408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0" y="-9525"/>
              <a:ext cx="8409208" cy="82603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159"/>
                </a:lnSpc>
              </a:pPr>
              <a:r>
                <a:rPr lang="en-US" sz="1799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                </a:t>
              </a:r>
            </a:p>
          </p:txBody>
        </p:sp>
      </p:grpSp>
      <p:sp>
        <p:nvSpPr>
          <p:cNvPr id="79" name="TextBox 79"/>
          <p:cNvSpPr txBox="1"/>
          <p:nvPr/>
        </p:nvSpPr>
        <p:spPr>
          <a:xfrm>
            <a:off x="2001190" y="7052765"/>
            <a:ext cx="700715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9"/>
              </a:lnSpc>
            </a:pPr>
            <a:r>
              <a:rPr lang="en-US" sz="3416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จัดประชุมฯ 1 วัน</a:t>
            </a:r>
          </a:p>
        </p:txBody>
      </p:sp>
      <p:grpSp>
        <p:nvGrpSpPr>
          <p:cNvPr id="80" name="Group 80"/>
          <p:cNvGrpSpPr/>
          <p:nvPr/>
        </p:nvGrpSpPr>
        <p:grpSpPr>
          <a:xfrm>
            <a:off x="10779155" y="2839166"/>
            <a:ext cx="7508845" cy="670524"/>
            <a:chOff x="0" y="0"/>
            <a:chExt cx="10011794" cy="894032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10011676" cy="893924"/>
            </a:xfrm>
            <a:custGeom>
              <a:avLst/>
              <a:gdLst/>
              <a:ahLst/>
              <a:cxnLst/>
              <a:rect l="l" t="t" r="r" b="b"/>
              <a:pathLst>
                <a:path w="10011676" h="893924">
                  <a:moveTo>
                    <a:pt x="0" y="0"/>
                  </a:moveTo>
                  <a:lnTo>
                    <a:pt x="10011676" y="0"/>
                  </a:lnTo>
                  <a:lnTo>
                    <a:pt x="10011676" y="893924"/>
                  </a:lnTo>
                  <a:lnTo>
                    <a:pt x="0" y="893924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0" y="-9525"/>
              <a:ext cx="10011794" cy="90355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039"/>
                </a:lnSpc>
              </a:pPr>
              <a:r>
                <a:rPr lang="en-US" sz="1699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                      </a:t>
              </a:r>
            </a:p>
          </p:txBody>
        </p:sp>
      </p:grpSp>
      <p:sp>
        <p:nvSpPr>
          <p:cNvPr id="83" name="TextBox 83"/>
          <p:cNvSpPr txBox="1"/>
          <p:nvPr/>
        </p:nvSpPr>
        <p:spPr>
          <a:xfrm>
            <a:off x="11716672" y="2900089"/>
            <a:ext cx="607642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9"/>
              </a:lnSpc>
            </a:pPr>
            <a:r>
              <a:rPr lang="en-US" sz="3299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ดำเนินการไตรมาส 2 - 3 (ม.ค. - มิ.ย. 69)</a:t>
            </a:r>
          </a:p>
        </p:txBody>
      </p:sp>
      <p:grpSp>
        <p:nvGrpSpPr>
          <p:cNvPr id="84" name="Group 84"/>
          <p:cNvGrpSpPr/>
          <p:nvPr/>
        </p:nvGrpSpPr>
        <p:grpSpPr>
          <a:xfrm>
            <a:off x="8405929" y="1285441"/>
            <a:ext cx="2373226" cy="1109088"/>
            <a:chOff x="0" y="0"/>
            <a:chExt cx="3164301" cy="1478783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3164264" cy="1478606"/>
            </a:xfrm>
            <a:custGeom>
              <a:avLst/>
              <a:gdLst/>
              <a:ahLst/>
              <a:cxnLst/>
              <a:rect l="l" t="t" r="r" b="b"/>
              <a:pathLst>
                <a:path w="3164264" h="1478606">
                  <a:moveTo>
                    <a:pt x="0" y="0"/>
                  </a:moveTo>
                  <a:lnTo>
                    <a:pt x="3164264" y="0"/>
                  </a:lnTo>
                  <a:lnTo>
                    <a:pt x="3164264" y="1478606"/>
                  </a:lnTo>
                  <a:lnTo>
                    <a:pt x="0" y="1478606"/>
                  </a:lnTo>
                  <a:close/>
                </a:path>
              </a:pathLst>
            </a:custGeom>
            <a:solidFill>
              <a:srgbClr val="2D3F6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0" y="-9525"/>
              <a:ext cx="3164301" cy="148830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                                      </a:t>
              </a:r>
            </a:p>
          </p:txBody>
        </p:sp>
      </p:grpSp>
      <p:sp>
        <p:nvSpPr>
          <p:cNvPr id="87" name="TextBox 87"/>
          <p:cNvSpPr txBox="1"/>
          <p:nvPr/>
        </p:nvSpPr>
        <p:spPr>
          <a:xfrm>
            <a:off x="8399959" y="1334216"/>
            <a:ext cx="2417031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8"/>
              </a:lnSpc>
            </a:pPr>
            <a:r>
              <a:rPr lang="en-US" sz="3373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ตัวชี้วัด</a:t>
            </a:r>
          </a:p>
          <a:p>
            <a:pPr algn="ctr">
              <a:lnSpc>
                <a:spcPts val="4288"/>
              </a:lnSpc>
            </a:pPr>
            <a:r>
              <a:rPr lang="en-US" sz="3573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งบประมาณ2569</a:t>
            </a:r>
          </a:p>
          <a:p>
            <a:pPr algn="ctr">
              <a:lnSpc>
                <a:spcPts val="4048"/>
              </a:lnSpc>
            </a:pPr>
            <a:endParaRPr lang="en-US" sz="3573" b="1">
              <a:solidFill>
                <a:srgbClr val="FFFFFF"/>
              </a:solidFill>
              <a:latin typeface="Kaniga Bold"/>
              <a:ea typeface="Kaniga Bold"/>
              <a:cs typeface="Kaniga Bold"/>
              <a:sym typeface="Kaniga Bold"/>
            </a:endParaRPr>
          </a:p>
        </p:txBody>
      </p:sp>
      <p:grpSp>
        <p:nvGrpSpPr>
          <p:cNvPr id="88" name="Group 88"/>
          <p:cNvGrpSpPr/>
          <p:nvPr/>
        </p:nvGrpSpPr>
        <p:grpSpPr>
          <a:xfrm>
            <a:off x="5602317" y="1227601"/>
            <a:ext cx="2744556" cy="2292892"/>
            <a:chOff x="0" y="0"/>
            <a:chExt cx="722846" cy="603889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722846" cy="603889"/>
            </a:xfrm>
            <a:custGeom>
              <a:avLst/>
              <a:gdLst/>
              <a:ahLst/>
              <a:cxnLst/>
              <a:rect l="l" t="t" r="r" b="b"/>
              <a:pathLst>
                <a:path w="722846" h="603889">
                  <a:moveTo>
                    <a:pt x="0" y="0"/>
                  </a:moveTo>
                  <a:lnTo>
                    <a:pt x="722846" y="0"/>
                  </a:lnTo>
                  <a:lnTo>
                    <a:pt x="722846" y="603889"/>
                  </a:lnTo>
                  <a:lnTo>
                    <a:pt x="0" y="603889"/>
                  </a:lnTo>
                  <a:close/>
                </a:path>
              </a:pathLst>
            </a:custGeom>
            <a:solidFill>
              <a:srgbClr val="94F5F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TextBox 90"/>
            <p:cNvSpPr txBox="1"/>
            <p:nvPr/>
          </p:nvSpPr>
          <p:spPr>
            <a:xfrm>
              <a:off x="0" y="-9525"/>
              <a:ext cx="722846" cy="6134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91" name="TextBox 91"/>
          <p:cNvSpPr txBox="1"/>
          <p:nvPr/>
        </p:nvSpPr>
        <p:spPr>
          <a:xfrm>
            <a:off x="5443294" y="1877675"/>
            <a:ext cx="3227225" cy="100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5"/>
              </a:lnSpc>
            </a:pPr>
            <a:r>
              <a:rPr lang="en-US" sz="3827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 </a:t>
            </a:r>
          </a:p>
          <a:p>
            <a:pPr algn="ctr">
              <a:lnSpc>
                <a:spcPts val="3865"/>
              </a:lnSpc>
            </a:pPr>
            <a:r>
              <a:rPr lang="en-US" sz="3827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34,086,500 บาท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2686089" y="5104667"/>
            <a:ext cx="6076429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3599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ดำเนินการไตรมาส 1 (ต.ค. - ธ.ค. 68)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-252962" y="1193719"/>
            <a:ext cx="2563324" cy="57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23"/>
              </a:lnSpc>
              <a:spcBef>
                <a:spcPct val="0"/>
              </a:spcBef>
            </a:pPr>
            <a:r>
              <a:rPr lang="en-US" sz="3231" b="1">
                <a:solidFill>
                  <a:srgbClr val="F7FDFF"/>
                </a:solidFill>
                <a:latin typeface="Kaniga Bold"/>
                <a:ea typeface="Kaniga Bold"/>
                <a:cs typeface="Kaniga Bold"/>
                <a:sym typeface="Kaniga Bold"/>
              </a:rPr>
              <a:t>วัตถุประสงค์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-99994" y="1786197"/>
            <a:ext cx="5500584" cy="178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6573" lvl="1" indent="-243287" algn="l">
              <a:lnSpc>
                <a:spcPts val="2343"/>
              </a:lnSpc>
              <a:buAutoNum type="arabicPeriod"/>
            </a:pPr>
            <a:r>
              <a:rPr lang="en-US" sz="2253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เพื่อส่งเสริมความรู้ความเข้าใจเกี่ยวกับการออมและการบริหารจัดการทางการเงินของประชาชนเป้าหมาย</a:t>
            </a:r>
          </a:p>
          <a:p>
            <a:pPr marL="486573" lvl="1" indent="-243287" algn="l">
              <a:lnSpc>
                <a:spcPts val="2343"/>
              </a:lnSpc>
              <a:buAutoNum type="arabicPeriod"/>
            </a:pPr>
            <a:r>
              <a:rPr lang="en-US" sz="2253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เพื่อส่งเสริมและสนับสนุนให้ประชาชนเป้าหมายมีการออมและมีทักษะในการบริหารจัดการทางการเงินของครอบครัว</a:t>
            </a:r>
          </a:p>
          <a:p>
            <a:pPr marL="486573" lvl="1" indent="-243287" algn="l">
              <a:lnSpc>
                <a:spcPts val="2343"/>
              </a:lnSpc>
              <a:buAutoNum type="arabicPeriod"/>
            </a:pPr>
            <a:r>
              <a:rPr lang="en-US" sz="2253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เพื่อสนับสนุนให้กลุ่มออมทรัพย์เพื่อการผลิตเป็นเครื่องมือในการส่งเสริมการออมของประชาชนเป้าหมายและครอบครัว</a:t>
            </a:r>
          </a:p>
        </p:txBody>
      </p:sp>
      <p:sp>
        <p:nvSpPr>
          <p:cNvPr id="95" name="Freeform 95"/>
          <p:cNvSpPr/>
          <p:nvPr/>
        </p:nvSpPr>
        <p:spPr>
          <a:xfrm>
            <a:off x="962359" y="8357585"/>
            <a:ext cx="934654" cy="1068175"/>
          </a:xfrm>
          <a:custGeom>
            <a:avLst/>
            <a:gdLst/>
            <a:ahLst/>
            <a:cxnLst/>
            <a:rect l="l" t="t" r="r" b="b"/>
            <a:pathLst>
              <a:path w="934654" h="1068175">
                <a:moveTo>
                  <a:pt x="0" y="0"/>
                </a:moveTo>
                <a:lnTo>
                  <a:pt x="934653" y="0"/>
                </a:lnTo>
                <a:lnTo>
                  <a:pt x="934653" y="1068176"/>
                </a:lnTo>
                <a:lnTo>
                  <a:pt x="0" y="10681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6" name="TextBox 96"/>
          <p:cNvSpPr txBox="1"/>
          <p:nvPr/>
        </p:nvSpPr>
        <p:spPr>
          <a:xfrm>
            <a:off x="1440789" y="8461083"/>
            <a:ext cx="8589236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8"/>
              </a:lnSpc>
            </a:pPr>
            <a:r>
              <a:rPr lang="en-US" sz="3148" b="1" spc="-125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1. ประชาชนกลุ่มเป้าหมาย 45,000 คนได้รับความรู้ในเรื่องการออม </a:t>
            </a:r>
          </a:p>
          <a:p>
            <a:pPr algn="ctr">
              <a:lnSpc>
                <a:spcPts val="3778"/>
              </a:lnSpc>
            </a:pPr>
            <a:r>
              <a:rPr lang="en-US" sz="3148" b="1" spc="-125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และมีทักษะในการบริหารจัดการทางการเงินของครอบครัว</a:t>
            </a:r>
          </a:p>
          <a:p>
            <a:pPr algn="ctr">
              <a:lnSpc>
                <a:spcPts val="3778"/>
              </a:lnSpc>
              <a:spcBef>
                <a:spcPct val="0"/>
              </a:spcBef>
            </a:pPr>
            <a:endParaRPr lang="en-US" sz="3148" b="1" spc="-125">
              <a:solidFill>
                <a:srgbClr val="000000"/>
              </a:solidFill>
              <a:latin typeface="Kaniga Bold"/>
              <a:ea typeface="Kaniga Bold"/>
              <a:cs typeface="Kaniga Bold"/>
              <a:sym typeface="Kaniga Bold"/>
            </a:endParaRPr>
          </a:p>
        </p:txBody>
      </p:sp>
      <p:sp>
        <p:nvSpPr>
          <p:cNvPr id="97" name="TextBox 97"/>
          <p:cNvSpPr txBox="1"/>
          <p:nvPr/>
        </p:nvSpPr>
        <p:spPr>
          <a:xfrm rot="-5400000">
            <a:off x="-834761" y="7887195"/>
            <a:ext cx="2486196" cy="407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8"/>
              </a:lnSpc>
            </a:pPr>
            <a:r>
              <a:rPr lang="en-US" sz="2312">
                <a:solidFill>
                  <a:srgbClr val="FFFFFF"/>
                </a:solidFill>
                <a:latin typeface="Kaniga"/>
                <a:ea typeface="Kaniga"/>
                <a:cs typeface="Kaniga"/>
                <a:sym typeface="Kaniga"/>
              </a:rPr>
              <a:t>ตัวชี้วัด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9286787" y="8438175"/>
            <a:ext cx="8589236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8"/>
              </a:lnSpc>
            </a:pPr>
            <a:r>
              <a:rPr lang="en-US" sz="3348" b="1" spc="-133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2. ร้อยละ 100 ของประชาชนกลุ่มเป้าหมายที่เข้าร่วมโครงการมีการบริหาร</a:t>
            </a:r>
          </a:p>
          <a:p>
            <a:pPr algn="ctr">
              <a:lnSpc>
                <a:spcPts val="4018"/>
              </a:lnSpc>
            </a:pPr>
            <a:r>
              <a:rPr lang="en-US" sz="3348" b="1" spc="-133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จัดการด้านการเงิน มีการออมเพิ่มขึ้น</a:t>
            </a:r>
          </a:p>
          <a:p>
            <a:pPr algn="ctr">
              <a:lnSpc>
                <a:spcPts val="4018"/>
              </a:lnSpc>
              <a:spcBef>
                <a:spcPct val="0"/>
              </a:spcBef>
            </a:pPr>
            <a:endParaRPr lang="en-US" sz="3348" b="1" spc="-133">
              <a:solidFill>
                <a:srgbClr val="000000"/>
              </a:solidFill>
              <a:latin typeface="Kaniga Bold"/>
              <a:ea typeface="Kaniga Bold"/>
              <a:cs typeface="Kaniga Bold"/>
              <a:sym typeface="Kaniga Bold"/>
            </a:endParaRPr>
          </a:p>
        </p:txBody>
      </p:sp>
      <p:sp>
        <p:nvSpPr>
          <p:cNvPr id="99" name="TextBox 99"/>
          <p:cNvSpPr txBox="1"/>
          <p:nvPr/>
        </p:nvSpPr>
        <p:spPr>
          <a:xfrm>
            <a:off x="-569032" y="183830"/>
            <a:ext cx="15523122" cy="437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7"/>
              </a:lnSpc>
            </a:pPr>
            <a:r>
              <a:rPr lang="en-US" sz="3651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โครงการส่งเสริมการออมและพัฒนาทักษะการบริหารจัดการทางการเงินของครอบครัวและชุมชน 2569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2813467" y="670394"/>
            <a:ext cx="12389758" cy="436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3499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กลุ่มงานส่งเสริมและพัฒนาทุนชุมชน สำนักพัฒนาทุนและองค์กรการเงินชุมชน</a:t>
            </a:r>
          </a:p>
        </p:txBody>
      </p:sp>
      <p:grpSp>
        <p:nvGrpSpPr>
          <p:cNvPr id="101" name="Group 101"/>
          <p:cNvGrpSpPr/>
          <p:nvPr/>
        </p:nvGrpSpPr>
        <p:grpSpPr>
          <a:xfrm>
            <a:off x="14229971" y="254064"/>
            <a:ext cx="3917405" cy="789011"/>
            <a:chOff x="0" y="0"/>
            <a:chExt cx="5223206" cy="1052015"/>
          </a:xfrm>
        </p:grpSpPr>
        <p:sp>
          <p:nvSpPr>
            <p:cNvPr id="102" name="Freeform 102"/>
            <p:cNvSpPr/>
            <p:nvPr/>
          </p:nvSpPr>
          <p:spPr>
            <a:xfrm>
              <a:off x="705415" y="139634"/>
              <a:ext cx="675334" cy="675334"/>
            </a:xfrm>
            <a:custGeom>
              <a:avLst/>
              <a:gdLst/>
              <a:ahLst/>
              <a:cxnLst/>
              <a:rect l="l" t="t" r="r" b="b"/>
              <a:pathLst>
                <a:path w="675334" h="675334">
                  <a:moveTo>
                    <a:pt x="0" y="0"/>
                  </a:moveTo>
                  <a:lnTo>
                    <a:pt x="675334" y="0"/>
                  </a:lnTo>
                  <a:lnTo>
                    <a:pt x="675334" y="675334"/>
                  </a:lnTo>
                  <a:lnTo>
                    <a:pt x="0" y="675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03"/>
            <p:cNvSpPr/>
            <p:nvPr/>
          </p:nvSpPr>
          <p:spPr>
            <a:xfrm>
              <a:off x="0" y="139634"/>
              <a:ext cx="675334" cy="675334"/>
            </a:xfrm>
            <a:custGeom>
              <a:avLst/>
              <a:gdLst/>
              <a:ahLst/>
              <a:cxnLst/>
              <a:rect l="l" t="t" r="r" b="b"/>
              <a:pathLst>
                <a:path w="675334" h="675334">
                  <a:moveTo>
                    <a:pt x="0" y="0"/>
                  </a:moveTo>
                  <a:lnTo>
                    <a:pt x="675334" y="0"/>
                  </a:lnTo>
                  <a:lnTo>
                    <a:pt x="675334" y="675334"/>
                  </a:lnTo>
                  <a:lnTo>
                    <a:pt x="0" y="675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04"/>
            <p:cNvSpPr/>
            <p:nvPr/>
          </p:nvSpPr>
          <p:spPr>
            <a:xfrm>
              <a:off x="2003504" y="0"/>
              <a:ext cx="1870249" cy="1052015"/>
            </a:xfrm>
            <a:custGeom>
              <a:avLst/>
              <a:gdLst/>
              <a:ahLst/>
              <a:cxnLst/>
              <a:rect l="l" t="t" r="r" b="b"/>
              <a:pathLst>
                <a:path w="1870249" h="1052015">
                  <a:moveTo>
                    <a:pt x="0" y="0"/>
                  </a:moveTo>
                  <a:lnTo>
                    <a:pt x="1870250" y="0"/>
                  </a:lnTo>
                  <a:lnTo>
                    <a:pt x="1870250" y="1052015"/>
                  </a:lnTo>
                  <a:lnTo>
                    <a:pt x="0" y="1052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05"/>
            <p:cNvSpPr/>
            <p:nvPr/>
          </p:nvSpPr>
          <p:spPr>
            <a:xfrm>
              <a:off x="1410315" y="140608"/>
              <a:ext cx="676334" cy="675334"/>
            </a:xfrm>
            <a:custGeom>
              <a:avLst/>
              <a:gdLst/>
              <a:ahLst/>
              <a:cxnLst/>
              <a:rect l="l" t="t" r="r" b="b"/>
              <a:pathLst>
                <a:path w="676334" h="675334">
                  <a:moveTo>
                    <a:pt x="0" y="0"/>
                  </a:moveTo>
                  <a:lnTo>
                    <a:pt x="676334" y="0"/>
                  </a:lnTo>
                  <a:lnTo>
                    <a:pt x="676334" y="675334"/>
                  </a:lnTo>
                  <a:lnTo>
                    <a:pt x="0" y="675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06"/>
            <p:cNvSpPr/>
            <p:nvPr/>
          </p:nvSpPr>
          <p:spPr>
            <a:xfrm>
              <a:off x="3695374" y="132622"/>
              <a:ext cx="677477" cy="677477"/>
            </a:xfrm>
            <a:custGeom>
              <a:avLst/>
              <a:gdLst/>
              <a:ahLst/>
              <a:cxnLst/>
              <a:rect l="l" t="t" r="r" b="b"/>
              <a:pathLst>
                <a:path w="677477" h="677477">
                  <a:moveTo>
                    <a:pt x="0" y="0"/>
                  </a:moveTo>
                  <a:lnTo>
                    <a:pt x="677478" y="0"/>
                  </a:lnTo>
                  <a:lnTo>
                    <a:pt x="677478" y="677477"/>
                  </a:lnTo>
                  <a:lnTo>
                    <a:pt x="0" y="677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07"/>
            <p:cNvSpPr/>
            <p:nvPr/>
          </p:nvSpPr>
          <p:spPr>
            <a:xfrm>
              <a:off x="4372852" y="33403"/>
              <a:ext cx="850355" cy="850355"/>
            </a:xfrm>
            <a:custGeom>
              <a:avLst/>
              <a:gdLst/>
              <a:ahLst/>
              <a:cxnLst/>
              <a:rect l="l" t="t" r="r" b="b"/>
              <a:pathLst>
                <a:path w="850355" h="850355">
                  <a:moveTo>
                    <a:pt x="0" y="0"/>
                  </a:moveTo>
                  <a:lnTo>
                    <a:pt x="850354" y="0"/>
                  </a:lnTo>
                  <a:lnTo>
                    <a:pt x="850354" y="850355"/>
                  </a:lnTo>
                  <a:lnTo>
                    <a:pt x="0" y="850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8" name="Group 108"/>
          <p:cNvGrpSpPr/>
          <p:nvPr/>
        </p:nvGrpSpPr>
        <p:grpSpPr>
          <a:xfrm>
            <a:off x="10779155" y="2394528"/>
            <a:ext cx="7508845" cy="489893"/>
            <a:chOff x="0" y="0"/>
            <a:chExt cx="10011794" cy="653190"/>
          </a:xfrm>
        </p:grpSpPr>
        <p:sp>
          <p:nvSpPr>
            <p:cNvPr id="109" name="Freeform 109"/>
            <p:cNvSpPr/>
            <p:nvPr/>
          </p:nvSpPr>
          <p:spPr>
            <a:xfrm>
              <a:off x="0" y="0"/>
              <a:ext cx="10011676" cy="653112"/>
            </a:xfrm>
            <a:custGeom>
              <a:avLst/>
              <a:gdLst/>
              <a:ahLst/>
              <a:cxnLst/>
              <a:rect l="l" t="t" r="r" b="b"/>
              <a:pathLst>
                <a:path w="10011676" h="653112">
                  <a:moveTo>
                    <a:pt x="0" y="0"/>
                  </a:moveTo>
                  <a:lnTo>
                    <a:pt x="10011676" y="0"/>
                  </a:lnTo>
                  <a:lnTo>
                    <a:pt x="10011676" y="653112"/>
                  </a:lnTo>
                  <a:lnTo>
                    <a:pt x="0" y="653112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TextBox 110"/>
            <p:cNvSpPr txBox="1"/>
            <p:nvPr/>
          </p:nvSpPr>
          <p:spPr>
            <a:xfrm>
              <a:off x="0" y="-9525"/>
              <a:ext cx="10011794" cy="66271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1560"/>
                </a:lnSpc>
              </a:pPr>
              <a:r>
                <a:rPr lang="en-US" sz="1300">
                  <a:solidFill>
                    <a:srgbClr val="FFFFFF"/>
                  </a:solidFill>
                  <a:latin typeface="Kaniga"/>
                  <a:ea typeface="Kaniga"/>
                  <a:cs typeface="Kaniga"/>
                  <a:sym typeface="Kaniga"/>
                </a:rPr>
                <a:t>   </a:t>
              </a:r>
            </a:p>
          </p:txBody>
        </p:sp>
      </p:grpSp>
      <p:sp>
        <p:nvSpPr>
          <p:cNvPr id="111" name="TextBox 111"/>
          <p:cNvSpPr txBox="1"/>
          <p:nvPr/>
        </p:nvSpPr>
        <p:spPr>
          <a:xfrm>
            <a:off x="12247514" y="2340710"/>
            <a:ext cx="5014744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2"/>
              </a:lnSpc>
            </a:pPr>
            <a:r>
              <a:rPr lang="en-US" sz="3835" b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งบประมาณ 32,550,000 บาท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341716" cy="1227601"/>
            <a:chOff x="0" y="0"/>
            <a:chExt cx="4830740" cy="3233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30740" cy="323319"/>
            </a:xfrm>
            <a:custGeom>
              <a:avLst/>
              <a:gdLst/>
              <a:ahLst/>
              <a:cxnLst/>
              <a:rect l="l" t="t" r="r" b="b"/>
              <a:pathLst>
                <a:path w="4830740" h="323319">
                  <a:moveTo>
                    <a:pt x="0" y="0"/>
                  </a:moveTo>
                  <a:lnTo>
                    <a:pt x="4830740" y="0"/>
                  </a:lnTo>
                  <a:lnTo>
                    <a:pt x="4830740" y="323319"/>
                  </a:lnTo>
                  <a:lnTo>
                    <a:pt x="0" y="323319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830740" cy="3233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84300" y="51704"/>
            <a:ext cx="4539422" cy="1141978"/>
          </a:xfrm>
          <a:custGeom>
            <a:avLst/>
            <a:gdLst/>
            <a:ahLst/>
            <a:cxnLst/>
            <a:rect l="l" t="t" r="r" b="b"/>
            <a:pathLst>
              <a:path w="4539422" h="1141978">
                <a:moveTo>
                  <a:pt x="0" y="0"/>
                </a:moveTo>
                <a:lnTo>
                  <a:pt x="4539422" y="0"/>
                </a:lnTo>
                <a:lnTo>
                  <a:pt x="4539422" y="1141978"/>
                </a:lnTo>
                <a:lnTo>
                  <a:pt x="0" y="11419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792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514717" y="51704"/>
            <a:ext cx="4340728" cy="1091993"/>
          </a:xfrm>
          <a:custGeom>
            <a:avLst/>
            <a:gdLst/>
            <a:ahLst/>
            <a:cxnLst/>
            <a:rect l="l" t="t" r="r" b="b"/>
            <a:pathLst>
              <a:path w="4340728" h="1091993">
                <a:moveTo>
                  <a:pt x="0" y="0"/>
                </a:moveTo>
                <a:lnTo>
                  <a:pt x="4340728" y="0"/>
                </a:lnTo>
                <a:lnTo>
                  <a:pt x="4340728" y="1091993"/>
                </a:lnTo>
                <a:lnTo>
                  <a:pt x="0" y="10919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792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431958" y="51704"/>
            <a:ext cx="4340728" cy="1091993"/>
          </a:xfrm>
          <a:custGeom>
            <a:avLst/>
            <a:gdLst/>
            <a:ahLst/>
            <a:cxnLst/>
            <a:rect l="l" t="t" r="r" b="b"/>
            <a:pathLst>
              <a:path w="4340728" h="1091993">
                <a:moveTo>
                  <a:pt x="0" y="0"/>
                </a:moveTo>
                <a:lnTo>
                  <a:pt x="4340728" y="0"/>
                </a:lnTo>
                <a:lnTo>
                  <a:pt x="4340728" y="1091993"/>
                </a:lnTo>
                <a:lnTo>
                  <a:pt x="0" y="10919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7924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4089347" y="0"/>
            <a:ext cx="4252369" cy="1227601"/>
            <a:chOff x="0" y="0"/>
            <a:chExt cx="1119966" cy="3233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19966" cy="323319"/>
            </a:xfrm>
            <a:custGeom>
              <a:avLst/>
              <a:gdLst/>
              <a:ahLst/>
              <a:cxnLst/>
              <a:rect l="l" t="t" r="r" b="b"/>
              <a:pathLst>
                <a:path w="1119966" h="323319">
                  <a:moveTo>
                    <a:pt x="0" y="0"/>
                  </a:moveTo>
                  <a:lnTo>
                    <a:pt x="1119966" y="0"/>
                  </a:lnTo>
                  <a:lnTo>
                    <a:pt x="1119966" y="323319"/>
                  </a:lnTo>
                  <a:lnTo>
                    <a:pt x="0" y="323319"/>
                  </a:lnTo>
                  <a:close/>
                </a:path>
              </a:pathLst>
            </a:custGeom>
            <a:solidFill>
              <a:srgbClr val="9FD3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19966" cy="3614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9363713"/>
            <a:ext cx="18288000" cy="1071291"/>
            <a:chOff x="0" y="0"/>
            <a:chExt cx="24384000" cy="142838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787455" cy="1238961"/>
            </a:xfrm>
            <a:custGeom>
              <a:avLst/>
              <a:gdLst/>
              <a:ahLst/>
              <a:cxnLst/>
              <a:rect l="l" t="t" r="r" b="b"/>
              <a:pathLst>
                <a:path w="16787455" h="1238961">
                  <a:moveTo>
                    <a:pt x="0" y="0"/>
                  </a:moveTo>
                  <a:lnTo>
                    <a:pt x="16787455" y="0"/>
                  </a:lnTo>
                  <a:lnTo>
                    <a:pt x="16787455" y="1238961"/>
                  </a:lnTo>
                  <a:lnTo>
                    <a:pt x="0" y="1238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4" r="-3420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7660748" y="136607"/>
              <a:ext cx="904463" cy="1291781"/>
            </a:xfrm>
            <a:custGeom>
              <a:avLst/>
              <a:gdLst/>
              <a:ahLst/>
              <a:cxnLst/>
              <a:rect l="l" t="t" r="r" b="b"/>
              <a:pathLst>
                <a:path w="904463" h="1291781">
                  <a:moveTo>
                    <a:pt x="0" y="0"/>
                  </a:moveTo>
                  <a:lnTo>
                    <a:pt x="904463" y="0"/>
                  </a:lnTo>
                  <a:lnTo>
                    <a:pt x="904463" y="1291781"/>
                  </a:lnTo>
                  <a:lnTo>
                    <a:pt x="0" y="1291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6698991" y="312793"/>
              <a:ext cx="895188" cy="895188"/>
            </a:xfrm>
            <a:custGeom>
              <a:avLst/>
              <a:gdLst/>
              <a:ahLst/>
              <a:cxnLst/>
              <a:rect l="l" t="t" r="r" b="b"/>
              <a:pathLst>
                <a:path w="895188" h="895188">
                  <a:moveTo>
                    <a:pt x="0" y="0"/>
                  </a:moveTo>
                  <a:lnTo>
                    <a:pt x="895188" y="0"/>
                  </a:lnTo>
                  <a:lnTo>
                    <a:pt x="895188" y="895188"/>
                  </a:lnTo>
                  <a:lnTo>
                    <a:pt x="0" y="895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2132758" y="191769"/>
              <a:ext cx="2251242" cy="1125621"/>
            </a:xfrm>
            <a:custGeom>
              <a:avLst/>
              <a:gdLst/>
              <a:ahLst/>
              <a:cxnLst/>
              <a:rect l="l" t="t" r="r" b="b"/>
              <a:pathLst>
                <a:path w="2251242" h="1125621">
                  <a:moveTo>
                    <a:pt x="0" y="0"/>
                  </a:moveTo>
                  <a:lnTo>
                    <a:pt x="2251242" y="0"/>
                  </a:lnTo>
                  <a:lnTo>
                    <a:pt x="2251242" y="1125621"/>
                  </a:lnTo>
                  <a:lnTo>
                    <a:pt x="0" y="1125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8822876" y="312793"/>
              <a:ext cx="3309882" cy="939409"/>
            </a:xfrm>
            <a:custGeom>
              <a:avLst/>
              <a:gdLst/>
              <a:ahLst/>
              <a:cxnLst/>
              <a:rect l="l" t="t" r="r" b="b"/>
              <a:pathLst>
                <a:path w="3309882" h="939409">
                  <a:moveTo>
                    <a:pt x="0" y="0"/>
                  </a:moveTo>
                  <a:lnTo>
                    <a:pt x="3309882" y="0"/>
                  </a:lnTo>
                  <a:lnTo>
                    <a:pt x="3309882" y="939409"/>
                  </a:lnTo>
                  <a:lnTo>
                    <a:pt x="0" y="93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315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-859485" y="364437"/>
            <a:ext cx="16155263" cy="717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5"/>
              </a:lnSpc>
            </a:pPr>
            <a:r>
              <a:rPr lang="en-US" sz="5899" b="1">
                <a:solidFill>
                  <a:srgbClr val="FFFFFF"/>
                </a:solidFill>
                <a:latin typeface="Kaniga Bold"/>
                <a:ea typeface="Kaniga Bold"/>
                <a:cs typeface="Kaniga Bold"/>
                <a:sym typeface="Kaniga Bold"/>
              </a:rPr>
              <a:t>การดำเนินงานกิจกรรมของกลุ่มออมทรัพย์เพื่อการผลิต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4229971" y="254064"/>
            <a:ext cx="3917405" cy="789011"/>
            <a:chOff x="0" y="0"/>
            <a:chExt cx="5223206" cy="1052015"/>
          </a:xfrm>
        </p:grpSpPr>
        <p:sp>
          <p:nvSpPr>
            <p:cNvPr id="19" name="Freeform 19"/>
            <p:cNvSpPr/>
            <p:nvPr/>
          </p:nvSpPr>
          <p:spPr>
            <a:xfrm>
              <a:off x="705415" y="139634"/>
              <a:ext cx="675334" cy="675334"/>
            </a:xfrm>
            <a:custGeom>
              <a:avLst/>
              <a:gdLst/>
              <a:ahLst/>
              <a:cxnLst/>
              <a:rect l="l" t="t" r="r" b="b"/>
              <a:pathLst>
                <a:path w="675334" h="675334">
                  <a:moveTo>
                    <a:pt x="0" y="0"/>
                  </a:moveTo>
                  <a:lnTo>
                    <a:pt x="675334" y="0"/>
                  </a:lnTo>
                  <a:lnTo>
                    <a:pt x="675334" y="675334"/>
                  </a:lnTo>
                  <a:lnTo>
                    <a:pt x="0" y="675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139634"/>
              <a:ext cx="675334" cy="675334"/>
            </a:xfrm>
            <a:custGeom>
              <a:avLst/>
              <a:gdLst/>
              <a:ahLst/>
              <a:cxnLst/>
              <a:rect l="l" t="t" r="r" b="b"/>
              <a:pathLst>
                <a:path w="675334" h="675334">
                  <a:moveTo>
                    <a:pt x="0" y="0"/>
                  </a:moveTo>
                  <a:lnTo>
                    <a:pt x="675334" y="0"/>
                  </a:lnTo>
                  <a:lnTo>
                    <a:pt x="675334" y="675334"/>
                  </a:lnTo>
                  <a:lnTo>
                    <a:pt x="0" y="675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2003504" y="0"/>
              <a:ext cx="1870249" cy="1052015"/>
            </a:xfrm>
            <a:custGeom>
              <a:avLst/>
              <a:gdLst/>
              <a:ahLst/>
              <a:cxnLst/>
              <a:rect l="l" t="t" r="r" b="b"/>
              <a:pathLst>
                <a:path w="1870249" h="1052015">
                  <a:moveTo>
                    <a:pt x="0" y="0"/>
                  </a:moveTo>
                  <a:lnTo>
                    <a:pt x="1870250" y="0"/>
                  </a:lnTo>
                  <a:lnTo>
                    <a:pt x="1870250" y="1052015"/>
                  </a:lnTo>
                  <a:lnTo>
                    <a:pt x="0" y="1052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410315" y="140608"/>
              <a:ext cx="676334" cy="675334"/>
            </a:xfrm>
            <a:custGeom>
              <a:avLst/>
              <a:gdLst/>
              <a:ahLst/>
              <a:cxnLst/>
              <a:rect l="l" t="t" r="r" b="b"/>
              <a:pathLst>
                <a:path w="676334" h="675334">
                  <a:moveTo>
                    <a:pt x="0" y="0"/>
                  </a:moveTo>
                  <a:lnTo>
                    <a:pt x="676334" y="0"/>
                  </a:lnTo>
                  <a:lnTo>
                    <a:pt x="676334" y="675334"/>
                  </a:lnTo>
                  <a:lnTo>
                    <a:pt x="0" y="675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3695374" y="132622"/>
              <a:ext cx="677477" cy="677477"/>
            </a:xfrm>
            <a:custGeom>
              <a:avLst/>
              <a:gdLst/>
              <a:ahLst/>
              <a:cxnLst/>
              <a:rect l="l" t="t" r="r" b="b"/>
              <a:pathLst>
                <a:path w="677477" h="677477">
                  <a:moveTo>
                    <a:pt x="0" y="0"/>
                  </a:moveTo>
                  <a:lnTo>
                    <a:pt x="677478" y="0"/>
                  </a:lnTo>
                  <a:lnTo>
                    <a:pt x="677478" y="677477"/>
                  </a:lnTo>
                  <a:lnTo>
                    <a:pt x="0" y="677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4372852" y="33403"/>
              <a:ext cx="850355" cy="850355"/>
            </a:xfrm>
            <a:custGeom>
              <a:avLst/>
              <a:gdLst/>
              <a:ahLst/>
              <a:cxnLst/>
              <a:rect l="l" t="t" r="r" b="b"/>
              <a:pathLst>
                <a:path w="850355" h="850355">
                  <a:moveTo>
                    <a:pt x="0" y="0"/>
                  </a:moveTo>
                  <a:lnTo>
                    <a:pt x="850354" y="0"/>
                  </a:lnTo>
                  <a:lnTo>
                    <a:pt x="850354" y="850355"/>
                  </a:lnTo>
                  <a:lnTo>
                    <a:pt x="0" y="850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25"/>
          <p:cNvSpPr/>
          <p:nvPr/>
        </p:nvSpPr>
        <p:spPr>
          <a:xfrm>
            <a:off x="882581" y="5508833"/>
            <a:ext cx="695197" cy="1624766"/>
          </a:xfrm>
          <a:custGeom>
            <a:avLst/>
            <a:gdLst/>
            <a:ahLst/>
            <a:cxnLst/>
            <a:rect l="l" t="t" r="r" b="b"/>
            <a:pathLst>
              <a:path w="695197" h="1624766">
                <a:moveTo>
                  <a:pt x="0" y="0"/>
                </a:moveTo>
                <a:lnTo>
                  <a:pt x="695198" y="0"/>
                </a:lnTo>
                <a:lnTo>
                  <a:pt x="695198" y="1624767"/>
                </a:lnTo>
                <a:lnTo>
                  <a:pt x="0" y="16247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287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4165856" y="4569391"/>
            <a:ext cx="695197" cy="1624766"/>
          </a:xfrm>
          <a:custGeom>
            <a:avLst/>
            <a:gdLst/>
            <a:ahLst/>
            <a:cxnLst/>
            <a:rect l="l" t="t" r="r" b="b"/>
            <a:pathLst>
              <a:path w="695197" h="1624766">
                <a:moveTo>
                  <a:pt x="0" y="0"/>
                </a:moveTo>
                <a:lnTo>
                  <a:pt x="695197" y="0"/>
                </a:lnTo>
                <a:lnTo>
                  <a:pt x="695197" y="1624766"/>
                </a:lnTo>
                <a:lnTo>
                  <a:pt x="0" y="162476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1287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AutoShape 27"/>
          <p:cNvSpPr/>
          <p:nvPr/>
        </p:nvSpPr>
        <p:spPr>
          <a:xfrm>
            <a:off x="882581" y="7133600"/>
            <a:ext cx="0" cy="1429690"/>
          </a:xfrm>
          <a:prstGeom prst="line">
            <a:avLst/>
          </a:prstGeom>
          <a:ln w="28575" cap="flat">
            <a:solidFill>
              <a:srgbClr val="5C9EE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8" name="AutoShape 28"/>
          <p:cNvSpPr/>
          <p:nvPr/>
        </p:nvSpPr>
        <p:spPr>
          <a:xfrm>
            <a:off x="4175381" y="6194157"/>
            <a:ext cx="0" cy="2369132"/>
          </a:xfrm>
          <a:prstGeom prst="line">
            <a:avLst/>
          </a:prstGeom>
          <a:ln w="28575" cap="flat">
            <a:solidFill>
              <a:srgbClr val="4CCCA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7449130" y="5508833"/>
            <a:ext cx="695197" cy="1624766"/>
          </a:xfrm>
          <a:custGeom>
            <a:avLst/>
            <a:gdLst/>
            <a:ahLst/>
            <a:cxnLst/>
            <a:rect l="l" t="t" r="r" b="b"/>
            <a:pathLst>
              <a:path w="695197" h="1624766">
                <a:moveTo>
                  <a:pt x="0" y="0"/>
                </a:moveTo>
                <a:lnTo>
                  <a:pt x="695198" y="0"/>
                </a:lnTo>
                <a:lnTo>
                  <a:pt x="695198" y="1624767"/>
                </a:lnTo>
                <a:lnTo>
                  <a:pt x="0" y="162476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-1287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2198102" y="4523195"/>
            <a:ext cx="695197" cy="1624766"/>
          </a:xfrm>
          <a:custGeom>
            <a:avLst/>
            <a:gdLst/>
            <a:ahLst/>
            <a:cxnLst/>
            <a:rect l="l" t="t" r="r" b="b"/>
            <a:pathLst>
              <a:path w="695197" h="1624766">
                <a:moveTo>
                  <a:pt x="0" y="0"/>
                </a:moveTo>
                <a:lnTo>
                  <a:pt x="695198" y="0"/>
                </a:lnTo>
                <a:lnTo>
                  <a:pt x="695198" y="1624766"/>
                </a:lnTo>
                <a:lnTo>
                  <a:pt x="0" y="162476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12874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4765174" y="5453112"/>
            <a:ext cx="695197" cy="1624766"/>
          </a:xfrm>
          <a:custGeom>
            <a:avLst/>
            <a:gdLst/>
            <a:ahLst/>
            <a:cxnLst/>
            <a:rect l="l" t="t" r="r" b="b"/>
            <a:pathLst>
              <a:path w="695197" h="1624766">
                <a:moveTo>
                  <a:pt x="0" y="0"/>
                </a:moveTo>
                <a:lnTo>
                  <a:pt x="695198" y="0"/>
                </a:lnTo>
                <a:lnTo>
                  <a:pt x="695198" y="1624766"/>
                </a:lnTo>
                <a:lnTo>
                  <a:pt x="0" y="162476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1287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AutoShape 32"/>
          <p:cNvSpPr/>
          <p:nvPr/>
        </p:nvSpPr>
        <p:spPr>
          <a:xfrm>
            <a:off x="7468180" y="7133600"/>
            <a:ext cx="0" cy="1429690"/>
          </a:xfrm>
          <a:prstGeom prst="line">
            <a:avLst/>
          </a:prstGeom>
          <a:ln w="28575" cap="flat">
            <a:solidFill>
              <a:srgbClr val="B1D88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AutoShape 33"/>
          <p:cNvSpPr/>
          <p:nvPr/>
        </p:nvSpPr>
        <p:spPr>
          <a:xfrm>
            <a:off x="12226677" y="6147961"/>
            <a:ext cx="0" cy="2369132"/>
          </a:xfrm>
          <a:prstGeom prst="line">
            <a:avLst/>
          </a:prstGeom>
          <a:ln w="28575" cap="flat">
            <a:solidFill>
              <a:srgbClr val="FDCA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4" name="AutoShape 34"/>
          <p:cNvSpPr/>
          <p:nvPr/>
        </p:nvSpPr>
        <p:spPr>
          <a:xfrm>
            <a:off x="14803274" y="7077878"/>
            <a:ext cx="0" cy="1429690"/>
          </a:xfrm>
          <a:prstGeom prst="line">
            <a:avLst/>
          </a:prstGeom>
          <a:ln w="28575" cap="flat">
            <a:solidFill>
              <a:srgbClr val="EA54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5" name="Group 35"/>
          <p:cNvGrpSpPr/>
          <p:nvPr/>
        </p:nvGrpSpPr>
        <p:grpSpPr>
          <a:xfrm>
            <a:off x="882581" y="8563290"/>
            <a:ext cx="3292800" cy="407674"/>
            <a:chOff x="0" y="0"/>
            <a:chExt cx="867239" cy="107371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67239" cy="107371"/>
            </a:xfrm>
            <a:custGeom>
              <a:avLst/>
              <a:gdLst/>
              <a:ahLst/>
              <a:cxnLst/>
              <a:rect l="l" t="t" r="r" b="b"/>
              <a:pathLst>
                <a:path w="867239" h="107371">
                  <a:moveTo>
                    <a:pt x="0" y="0"/>
                  </a:moveTo>
                  <a:lnTo>
                    <a:pt x="867239" y="0"/>
                  </a:lnTo>
                  <a:lnTo>
                    <a:pt x="867239" y="107371"/>
                  </a:lnTo>
                  <a:lnTo>
                    <a:pt x="0" y="107371"/>
                  </a:lnTo>
                  <a:close/>
                </a:path>
              </a:pathLst>
            </a:custGeom>
            <a:solidFill>
              <a:srgbClr val="5C9E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867239" cy="154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4165856" y="8563290"/>
            <a:ext cx="3292800" cy="407674"/>
            <a:chOff x="0" y="0"/>
            <a:chExt cx="867239" cy="10737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67239" cy="107371"/>
            </a:xfrm>
            <a:custGeom>
              <a:avLst/>
              <a:gdLst/>
              <a:ahLst/>
              <a:cxnLst/>
              <a:rect l="l" t="t" r="r" b="b"/>
              <a:pathLst>
                <a:path w="867239" h="107371">
                  <a:moveTo>
                    <a:pt x="0" y="0"/>
                  </a:moveTo>
                  <a:lnTo>
                    <a:pt x="867239" y="0"/>
                  </a:lnTo>
                  <a:lnTo>
                    <a:pt x="867239" y="107371"/>
                  </a:lnTo>
                  <a:lnTo>
                    <a:pt x="0" y="107371"/>
                  </a:lnTo>
                  <a:close/>
                </a:path>
              </a:pathLst>
            </a:custGeom>
            <a:solidFill>
              <a:srgbClr val="4CCC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47625"/>
              <a:ext cx="867239" cy="154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7449130" y="8563290"/>
            <a:ext cx="4777547" cy="407674"/>
            <a:chOff x="0" y="0"/>
            <a:chExt cx="1258284" cy="107371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258284" cy="107371"/>
            </a:xfrm>
            <a:custGeom>
              <a:avLst/>
              <a:gdLst/>
              <a:ahLst/>
              <a:cxnLst/>
              <a:rect l="l" t="t" r="r" b="b"/>
              <a:pathLst>
                <a:path w="1258284" h="107371">
                  <a:moveTo>
                    <a:pt x="0" y="0"/>
                  </a:moveTo>
                  <a:lnTo>
                    <a:pt x="1258284" y="0"/>
                  </a:lnTo>
                  <a:lnTo>
                    <a:pt x="1258284" y="107371"/>
                  </a:lnTo>
                  <a:lnTo>
                    <a:pt x="0" y="107371"/>
                  </a:lnTo>
                  <a:close/>
                </a:path>
              </a:pathLst>
            </a:custGeom>
            <a:solidFill>
              <a:srgbClr val="B1D8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1258284" cy="154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2226677" y="8517093"/>
            <a:ext cx="2512398" cy="407674"/>
            <a:chOff x="0" y="0"/>
            <a:chExt cx="661702" cy="107371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661702" cy="107371"/>
            </a:xfrm>
            <a:custGeom>
              <a:avLst/>
              <a:gdLst/>
              <a:ahLst/>
              <a:cxnLst/>
              <a:rect l="l" t="t" r="r" b="b"/>
              <a:pathLst>
                <a:path w="661702" h="107371">
                  <a:moveTo>
                    <a:pt x="0" y="0"/>
                  </a:moveTo>
                  <a:lnTo>
                    <a:pt x="661702" y="0"/>
                  </a:lnTo>
                  <a:lnTo>
                    <a:pt x="661702" y="107371"/>
                  </a:lnTo>
                  <a:lnTo>
                    <a:pt x="0" y="107371"/>
                  </a:lnTo>
                  <a:close/>
                </a:path>
              </a:pathLst>
            </a:custGeom>
            <a:solidFill>
              <a:srgbClr val="FDCA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47625"/>
              <a:ext cx="661702" cy="154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4739075" y="8517093"/>
            <a:ext cx="3095375" cy="407674"/>
            <a:chOff x="0" y="0"/>
            <a:chExt cx="815243" cy="107371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5243" cy="107371"/>
            </a:xfrm>
            <a:custGeom>
              <a:avLst/>
              <a:gdLst/>
              <a:ahLst/>
              <a:cxnLst/>
              <a:rect l="l" t="t" r="r" b="b"/>
              <a:pathLst>
                <a:path w="815243" h="107371">
                  <a:moveTo>
                    <a:pt x="0" y="0"/>
                  </a:moveTo>
                  <a:lnTo>
                    <a:pt x="815243" y="0"/>
                  </a:lnTo>
                  <a:lnTo>
                    <a:pt x="815243" y="107371"/>
                  </a:lnTo>
                  <a:lnTo>
                    <a:pt x="0" y="107371"/>
                  </a:lnTo>
                  <a:close/>
                </a:path>
              </a:pathLst>
            </a:custGeom>
            <a:solidFill>
              <a:srgbClr val="EA54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47625"/>
              <a:ext cx="815243" cy="154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632547" y="8517093"/>
            <a:ext cx="500068" cy="500068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9EE5"/>
            </a:solidFill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3925347" y="8517093"/>
            <a:ext cx="500068" cy="500068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CCAC"/>
            </a:solidFill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7218146" y="8517093"/>
            <a:ext cx="500068" cy="500068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1D886"/>
            </a:solidFill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1976644" y="8470897"/>
            <a:ext cx="500068" cy="500068"/>
            <a:chOff x="0" y="0"/>
            <a:chExt cx="812800" cy="8128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A5E"/>
            </a:solidFill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4553241" y="8461372"/>
            <a:ext cx="500068" cy="500068"/>
            <a:chOff x="0" y="0"/>
            <a:chExt cx="812800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5462"/>
            </a:solidFill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5" name="Freeform 65"/>
          <p:cNvSpPr/>
          <p:nvPr/>
        </p:nvSpPr>
        <p:spPr>
          <a:xfrm>
            <a:off x="1850368" y="7774424"/>
            <a:ext cx="1564105" cy="1196540"/>
          </a:xfrm>
          <a:custGeom>
            <a:avLst/>
            <a:gdLst/>
            <a:ahLst/>
            <a:cxnLst/>
            <a:rect l="l" t="t" r="r" b="b"/>
            <a:pathLst>
              <a:path w="1564105" h="1196540">
                <a:moveTo>
                  <a:pt x="0" y="0"/>
                </a:moveTo>
                <a:lnTo>
                  <a:pt x="1564105" y="0"/>
                </a:lnTo>
                <a:lnTo>
                  <a:pt x="1564105" y="1196540"/>
                </a:lnTo>
                <a:lnTo>
                  <a:pt x="0" y="119654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6" name="TextBox 66"/>
          <p:cNvSpPr txBox="1"/>
          <p:nvPr/>
        </p:nvSpPr>
        <p:spPr>
          <a:xfrm>
            <a:off x="4425414" y="6173579"/>
            <a:ext cx="2779671" cy="202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8"/>
              </a:lnSpc>
            </a:pPr>
            <a:r>
              <a:rPr lang="en-US" sz="4970" b="1" spc="-198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การลงทุน</a:t>
            </a:r>
          </a:p>
          <a:p>
            <a:pPr algn="ctr">
              <a:lnSpc>
                <a:spcPts val="5268"/>
              </a:lnSpc>
            </a:pPr>
            <a:r>
              <a:rPr lang="en-US" sz="4970" b="1" spc="-198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ในธุรกิจชุมชน</a:t>
            </a:r>
          </a:p>
          <a:p>
            <a:pPr algn="ctr">
              <a:lnSpc>
                <a:spcPts val="5268"/>
              </a:lnSpc>
            </a:pPr>
            <a:endParaRPr lang="en-US" sz="4970" b="1" spc="-198">
              <a:solidFill>
                <a:srgbClr val="000000"/>
              </a:solidFill>
              <a:latin typeface="Kaniga Bold"/>
              <a:ea typeface="Kaniga Bold"/>
              <a:cs typeface="Kaniga Bold"/>
              <a:sym typeface="Kaniga Bold"/>
            </a:endParaRPr>
          </a:p>
        </p:txBody>
      </p:sp>
      <p:sp>
        <p:nvSpPr>
          <p:cNvPr id="67" name="Freeform 67"/>
          <p:cNvSpPr/>
          <p:nvPr/>
        </p:nvSpPr>
        <p:spPr>
          <a:xfrm>
            <a:off x="5226413" y="7750755"/>
            <a:ext cx="1210684" cy="1210684"/>
          </a:xfrm>
          <a:custGeom>
            <a:avLst/>
            <a:gdLst/>
            <a:ahLst/>
            <a:cxnLst/>
            <a:rect l="l" t="t" r="r" b="b"/>
            <a:pathLst>
              <a:path w="1210684" h="1210684">
                <a:moveTo>
                  <a:pt x="0" y="0"/>
                </a:moveTo>
                <a:lnTo>
                  <a:pt x="1210683" y="0"/>
                </a:lnTo>
                <a:lnTo>
                  <a:pt x="1210683" y="1210684"/>
                </a:lnTo>
                <a:lnTo>
                  <a:pt x="0" y="121068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Freeform 68"/>
          <p:cNvSpPr/>
          <p:nvPr/>
        </p:nvSpPr>
        <p:spPr>
          <a:xfrm>
            <a:off x="8823048" y="7362781"/>
            <a:ext cx="1997306" cy="1997306"/>
          </a:xfrm>
          <a:custGeom>
            <a:avLst/>
            <a:gdLst/>
            <a:ahLst/>
            <a:cxnLst/>
            <a:rect l="l" t="t" r="r" b="b"/>
            <a:pathLst>
              <a:path w="1997306" h="1997306">
                <a:moveTo>
                  <a:pt x="0" y="0"/>
                </a:moveTo>
                <a:lnTo>
                  <a:pt x="1997306" y="0"/>
                </a:lnTo>
                <a:lnTo>
                  <a:pt x="1997306" y="1997306"/>
                </a:lnTo>
                <a:lnTo>
                  <a:pt x="0" y="199730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Freeform 69"/>
          <p:cNvSpPr/>
          <p:nvPr/>
        </p:nvSpPr>
        <p:spPr>
          <a:xfrm>
            <a:off x="15860871" y="7750755"/>
            <a:ext cx="1174012" cy="1174012"/>
          </a:xfrm>
          <a:custGeom>
            <a:avLst/>
            <a:gdLst/>
            <a:ahLst/>
            <a:cxnLst/>
            <a:rect l="l" t="t" r="r" b="b"/>
            <a:pathLst>
              <a:path w="1174012" h="1174012">
                <a:moveTo>
                  <a:pt x="0" y="0"/>
                </a:moveTo>
                <a:lnTo>
                  <a:pt x="1174012" y="0"/>
                </a:lnTo>
                <a:lnTo>
                  <a:pt x="1174012" y="1174013"/>
                </a:lnTo>
                <a:lnTo>
                  <a:pt x="0" y="117401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0" name="Freeform 70"/>
          <p:cNvSpPr/>
          <p:nvPr/>
        </p:nvSpPr>
        <p:spPr>
          <a:xfrm>
            <a:off x="12848033" y="7961439"/>
            <a:ext cx="1518560" cy="977573"/>
          </a:xfrm>
          <a:custGeom>
            <a:avLst/>
            <a:gdLst/>
            <a:ahLst/>
            <a:cxnLst/>
            <a:rect l="l" t="t" r="r" b="b"/>
            <a:pathLst>
              <a:path w="1518560" h="977573">
                <a:moveTo>
                  <a:pt x="0" y="0"/>
                </a:moveTo>
                <a:lnTo>
                  <a:pt x="1518560" y="0"/>
                </a:lnTo>
                <a:lnTo>
                  <a:pt x="1518560" y="977573"/>
                </a:lnTo>
                <a:lnTo>
                  <a:pt x="0" y="97757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TextBox 71"/>
          <p:cNvSpPr txBox="1"/>
          <p:nvPr/>
        </p:nvSpPr>
        <p:spPr>
          <a:xfrm>
            <a:off x="-1152109" y="1347983"/>
            <a:ext cx="10309408" cy="1026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295"/>
              </a:lnSpc>
              <a:spcBef>
                <a:spcPct val="0"/>
              </a:spcBef>
            </a:pPr>
            <a:r>
              <a:rPr lang="en-US" sz="5925" b="1">
                <a:solidFill>
                  <a:srgbClr val="000099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กลุ่มออมทรัพย์เพื่อการผลิต</a:t>
            </a:r>
            <a:r>
              <a:rPr lang="en-US" sz="5925" b="1">
                <a:solidFill>
                  <a:srgbClr val="0D0D0D"/>
                </a:solidFill>
                <a:latin typeface="Kaniga Bold"/>
                <a:ea typeface="Kaniga Bold"/>
                <a:cs typeface="Kaniga Bold"/>
                <a:sym typeface="Kaniga Bold"/>
              </a:rPr>
              <a:t> 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-396002" y="1674779"/>
            <a:ext cx="19259001" cy="2501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0"/>
              </a:lnSpc>
            </a:pPr>
            <a:r>
              <a:rPr lang="en-US" sz="3928" b="1">
                <a:solidFill>
                  <a:srgbClr val="0D0D0D"/>
                </a:solidFill>
                <a:latin typeface="Kaniga Bold"/>
                <a:ea typeface="Kaniga Bold"/>
                <a:cs typeface="Kaniga Bold"/>
                <a:sym typeface="Kaniga Bold"/>
              </a:rPr>
              <a:t>                                        ที่มีความเข้มแข็งจะสามารถยืนหยัดได้ด้วยตนเองและสามารถขยายการลงทุน</a:t>
            </a:r>
          </a:p>
          <a:p>
            <a:pPr algn="ctr">
              <a:lnSpc>
                <a:spcPts val="4910"/>
              </a:lnSpc>
            </a:pPr>
            <a:r>
              <a:rPr lang="en-US" sz="3928" b="1">
                <a:solidFill>
                  <a:srgbClr val="0D0D0D"/>
                </a:solidFill>
                <a:latin typeface="Kaniga Bold"/>
                <a:ea typeface="Kaniga Bold"/>
                <a:cs typeface="Kaniga Bold"/>
                <a:sym typeface="Kaniga Bold"/>
              </a:rPr>
              <a:t>หรือขยายกิจการ โดยอาศัยความร่วมมือและการมีส่วนร่วมของสมาชิกเพื่อยกระดับความเป็นอยู่ที่ดีขึ้น </a:t>
            </a:r>
          </a:p>
          <a:p>
            <a:pPr algn="ctr">
              <a:lnSpc>
                <a:spcPts val="4910"/>
              </a:lnSpc>
            </a:pPr>
            <a:r>
              <a:rPr lang="en-US" sz="3928" b="1">
                <a:solidFill>
                  <a:srgbClr val="0D0D0D"/>
                </a:solidFill>
                <a:latin typeface="Kaniga Bold"/>
                <a:ea typeface="Kaniga Bold"/>
                <a:cs typeface="Kaniga Bold"/>
                <a:sym typeface="Kaniga Bold"/>
              </a:rPr>
              <a:t>เป็นกิจกรรมที่ช่วยเหลือและแก้ไขปัญหาความเดือดร้อนของชุมชน และฝึกหัดการดำเนินธุรกิจในระบบกลุ่ม </a:t>
            </a:r>
          </a:p>
          <a:p>
            <a:pPr marL="0" lvl="1" indent="0" algn="ctr">
              <a:lnSpc>
                <a:spcPts val="4910"/>
              </a:lnSpc>
            </a:pPr>
            <a:r>
              <a:rPr lang="en-US" sz="3928" b="1">
                <a:solidFill>
                  <a:srgbClr val="0D0D0D"/>
                </a:solidFill>
                <a:latin typeface="Kaniga Bold"/>
                <a:ea typeface="Kaniga Bold"/>
                <a:cs typeface="Kaniga Bold"/>
                <a:sym typeface="Kaniga Bold"/>
              </a:rPr>
              <a:t>โดยมุ่งหวังผลกำไร เพื่อนำไปดำเนินกิจกรรมต่าง ๆ หรือจัดสวัสดิการให้กับสมาชิกกลุ่มและชุมชน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882581" y="6097379"/>
            <a:ext cx="522947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599" b="1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01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7468180" y="6097379"/>
            <a:ext cx="522947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599" b="1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03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4175381" y="5157937"/>
            <a:ext cx="522947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599" b="1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02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4803274" y="6041657"/>
            <a:ext cx="522947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599" b="1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05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2226677" y="5111740"/>
            <a:ext cx="522947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599" b="1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04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262245" y="6426548"/>
            <a:ext cx="2740350" cy="1333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4"/>
              </a:lnSpc>
            </a:pPr>
            <a:r>
              <a:rPr lang="en-US" sz="4900" b="1" spc="-200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กลุ่มออมทรัพย์เพื่อการผลิต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7729654" y="4561185"/>
            <a:ext cx="4497023" cy="1163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7"/>
              </a:lnSpc>
            </a:pPr>
            <a:r>
              <a:rPr lang="en-US" sz="4626" b="1" spc="-185" dirty="0" err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กิจกรรมเครือข่าย</a:t>
            </a:r>
            <a:endParaRPr lang="en-US" sz="4626" b="1" spc="-185" dirty="0">
              <a:solidFill>
                <a:srgbClr val="000000"/>
              </a:solidFill>
              <a:latin typeface="Kaniga Bold"/>
              <a:ea typeface="Kaniga Bold"/>
              <a:cs typeface="Kaniga Bold"/>
              <a:sym typeface="Kaniga Bold"/>
            </a:endParaRPr>
          </a:p>
          <a:p>
            <a:pPr algn="ctr">
              <a:lnSpc>
                <a:spcPts val="4487"/>
              </a:lnSpc>
            </a:pPr>
            <a:r>
              <a:rPr lang="en-US" sz="4626" b="1" spc="-189" dirty="0" err="1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กลุ่มออมทรัพย์เพื่อการผลิต</a:t>
            </a:r>
            <a:endParaRPr lang="en-US" sz="4626" b="1" spc="-189" dirty="0">
              <a:solidFill>
                <a:srgbClr val="000000"/>
              </a:solidFill>
              <a:latin typeface="Kaniga Bold"/>
              <a:ea typeface="Kaniga Bold"/>
              <a:cs typeface="Kaniga Bold"/>
              <a:sym typeface="Kaniga Bold"/>
            </a:endParaRPr>
          </a:p>
        </p:txBody>
      </p:sp>
      <p:sp>
        <p:nvSpPr>
          <p:cNvPr id="80" name="TextBox 80"/>
          <p:cNvSpPr txBox="1"/>
          <p:nvPr/>
        </p:nvSpPr>
        <p:spPr>
          <a:xfrm>
            <a:off x="7844418" y="5734546"/>
            <a:ext cx="4353685" cy="175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2388" lvl="1" indent="-336194" algn="l">
              <a:lnSpc>
                <a:spcPts val="3456"/>
              </a:lnSpc>
              <a:buFont typeface="Arial"/>
              <a:buChar char="•"/>
            </a:pPr>
            <a:r>
              <a:rPr lang="en-US" sz="3114" b="1" spc="-124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กิจกรรมทางการผลิต</a:t>
            </a:r>
          </a:p>
          <a:p>
            <a:pPr marL="672388" lvl="1" indent="-336194" algn="l">
              <a:lnSpc>
                <a:spcPts val="3456"/>
              </a:lnSpc>
              <a:buFont typeface="Arial"/>
              <a:buChar char="•"/>
            </a:pPr>
            <a:r>
              <a:rPr lang="en-US" sz="3114" b="1" spc="-124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กิจกรรมทางการขายผลผลิต</a:t>
            </a:r>
          </a:p>
          <a:p>
            <a:pPr marL="672388" lvl="1" indent="-336194" algn="l">
              <a:lnSpc>
                <a:spcPts val="3456"/>
              </a:lnSpc>
              <a:buFont typeface="Arial"/>
              <a:buChar char="•"/>
            </a:pPr>
            <a:r>
              <a:rPr lang="en-US" sz="3114" b="1" spc="-124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กิจกรรมการซื้อ-ขาย</a:t>
            </a:r>
          </a:p>
          <a:p>
            <a:pPr marL="672388" lvl="1" indent="-336194" algn="l">
              <a:lnSpc>
                <a:spcPts val="3456"/>
              </a:lnSpc>
              <a:buFont typeface="Arial"/>
              <a:buChar char="•"/>
            </a:pPr>
            <a:r>
              <a:rPr lang="en-US" sz="3114" b="1" spc="-127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การบริการและการบริโภคของชุมชน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2151890" y="6279882"/>
            <a:ext cx="2846626" cy="1195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4700" b="1" spc="-188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สร้างอาชีพ</a:t>
            </a:r>
          </a:p>
          <a:p>
            <a:pPr algn="ctr">
              <a:lnSpc>
                <a:spcPts val="4559"/>
              </a:lnSpc>
            </a:pPr>
            <a:r>
              <a:rPr lang="en-US" sz="4700" b="1" spc="-192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เพิ่มรายได้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5160440" y="6008049"/>
            <a:ext cx="2574873" cy="1600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4"/>
              </a:lnSpc>
            </a:pPr>
            <a:r>
              <a:rPr lang="en-US" sz="4251" b="1" spc="-170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ปันผลและ</a:t>
            </a:r>
          </a:p>
          <a:p>
            <a:pPr algn="ctr">
              <a:lnSpc>
                <a:spcPts val="4124"/>
              </a:lnSpc>
            </a:pPr>
            <a:r>
              <a:rPr lang="en-US" sz="4251" b="1" spc="-173">
                <a:solidFill>
                  <a:srgbClr val="000000"/>
                </a:solidFill>
                <a:latin typeface="Kaniga Bold"/>
                <a:ea typeface="Kaniga Bold"/>
                <a:cs typeface="Kaniga Bold"/>
                <a:sym typeface="Kaniga Bold"/>
              </a:rPr>
              <a:t>จัดสวัสดิการให้สมาชิกและชุมชน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56348" y="2244508"/>
            <a:ext cx="4614080" cy="1212773"/>
            <a:chOff x="0" y="0"/>
            <a:chExt cx="1349330" cy="3546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9330" cy="354660"/>
            </a:xfrm>
            <a:custGeom>
              <a:avLst/>
              <a:gdLst/>
              <a:ahLst/>
              <a:cxnLst/>
              <a:rect l="l" t="t" r="r" b="b"/>
              <a:pathLst>
                <a:path w="1349330" h="354660">
                  <a:moveTo>
                    <a:pt x="85572" y="0"/>
                  </a:moveTo>
                  <a:lnTo>
                    <a:pt x="1263758" y="0"/>
                  </a:lnTo>
                  <a:cubicBezTo>
                    <a:pt x="1286453" y="0"/>
                    <a:pt x="1308219" y="9016"/>
                    <a:pt x="1324267" y="25064"/>
                  </a:cubicBezTo>
                  <a:cubicBezTo>
                    <a:pt x="1340315" y="41112"/>
                    <a:pt x="1349330" y="62877"/>
                    <a:pt x="1349330" y="85572"/>
                  </a:cubicBezTo>
                  <a:lnTo>
                    <a:pt x="1349330" y="269088"/>
                  </a:lnTo>
                  <a:cubicBezTo>
                    <a:pt x="1349330" y="291783"/>
                    <a:pt x="1340315" y="313549"/>
                    <a:pt x="1324267" y="329597"/>
                  </a:cubicBezTo>
                  <a:cubicBezTo>
                    <a:pt x="1308219" y="345645"/>
                    <a:pt x="1286453" y="354660"/>
                    <a:pt x="1263758" y="354660"/>
                  </a:cubicBezTo>
                  <a:lnTo>
                    <a:pt x="85572" y="354660"/>
                  </a:lnTo>
                  <a:cubicBezTo>
                    <a:pt x="62877" y="354660"/>
                    <a:pt x="41112" y="345645"/>
                    <a:pt x="25064" y="329597"/>
                  </a:cubicBezTo>
                  <a:cubicBezTo>
                    <a:pt x="9016" y="313549"/>
                    <a:pt x="0" y="291783"/>
                    <a:pt x="0" y="269088"/>
                  </a:cubicBezTo>
                  <a:lnTo>
                    <a:pt x="0" y="85572"/>
                  </a:lnTo>
                  <a:cubicBezTo>
                    <a:pt x="0" y="62877"/>
                    <a:pt x="9016" y="41112"/>
                    <a:pt x="25064" y="25064"/>
                  </a:cubicBezTo>
                  <a:cubicBezTo>
                    <a:pt x="41112" y="9016"/>
                    <a:pt x="62877" y="0"/>
                    <a:pt x="8557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FBF6F">
                    <a:alpha val="100000"/>
                  </a:srgbClr>
                </a:gs>
                <a:gs pos="100000">
                  <a:srgbClr val="45D19B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49330" cy="392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4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264810" y="1497291"/>
            <a:ext cx="7952516" cy="2553408"/>
            <a:chOff x="0" y="0"/>
            <a:chExt cx="2286195" cy="7340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86195" cy="734056"/>
            </a:xfrm>
            <a:custGeom>
              <a:avLst/>
              <a:gdLst/>
              <a:ahLst/>
              <a:cxnLst/>
              <a:rect l="l" t="t" r="r" b="b"/>
              <a:pathLst>
                <a:path w="2286195" h="734056">
                  <a:moveTo>
                    <a:pt x="49649" y="0"/>
                  </a:moveTo>
                  <a:lnTo>
                    <a:pt x="2236545" y="0"/>
                  </a:lnTo>
                  <a:cubicBezTo>
                    <a:pt x="2249713" y="0"/>
                    <a:pt x="2262342" y="5231"/>
                    <a:pt x="2271653" y="14542"/>
                  </a:cubicBezTo>
                  <a:cubicBezTo>
                    <a:pt x="2280964" y="23853"/>
                    <a:pt x="2286195" y="36482"/>
                    <a:pt x="2286195" y="49649"/>
                  </a:cubicBezTo>
                  <a:lnTo>
                    <a:pt x="2286195" y="684406"/>
                  </a:lnTo>
                  <a:cubicBezTo>
                    <a:pt x="2286195" y="697574"/>
                    <a:pt x="2280964" y="710203"/>
                    <a:pt x="2271653" y="719514"/>
                  </a:cubicBezTo>
                  <a:cubicBezTo>
                    <a:pt x="2262342" y="728825"/>
                    <a:pt x="2249713" y="734056"/>
                    <a:pt x="2236545" y="734056"/>
                  </a:cubicBezTo>
                  <a:lnTo>
                    <a:pt x="49649" y="734056"/>
                  </a:lnTo>
                  <a:cubicBezTo>
                    <a:pt x="36482" y="734056"/>
                    <a:pt x="23853" y="728825"/>
                    <a:pt x="14542" y="719514"/>
                  </a:cubicBezTo>
                  <a:cubicBezTo>
                    <a:pt x="5231" y="710203"/>
                    <a:pt x="0" y="697574"/>
                    <a:pt x="0" y="684406"/>
                  </a:cubicBezTo>
                  <a:lnTo>
                    <a:pt x="0" y="49649"/>
                  </a:lnTo>
                  <a:cubicBezTo>
                    <a:pt x="0" y="36482"/>
                    <a:pt x="5231" y="23853"/>
                    <a:pt x="14542" y="14542"/>
                  </a:cubicBezTo>
                  <a:cubicBezTo>
                    <a:pt x="23853" y="5231"/>
                    <a:pt x="36482" y="0"/>
                    <a:pt x="496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DFFF7">
                    <a:alpha val="100000"/>
                  </a:srgbClr>
                </a:gs>
                <a:gs pos="100000">
                  <a:srgbClr val="B6EB7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286195" cy="772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4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19860" y="5354962"/>
            <a:ext cx="2072974" cy="2079018"/>
          </a:xfrm>
          <a:custGeom>
            <a:avLst/>
            <a:gdLst/>
            <a:ahLst/>
            <a:cxnLst/>
            <a:rect l="l" t="t" r="r" b="b"/>
            <a:pathLst>
              <a:path w="2072974" h="2079018">
                <a:moveTo>
                  <a:pt x="0" y="0"/>
                </a:moveTo>
                <a:lnTo>
                  <a:pt x="2072975" y="0"/>
                </a:lnTo>
                <a:lnTo>
                  <a:pt x="2072975" y="2079018"/>
                </a:lnTo>
                <a:lnTo>
                  <a:pt x="0" y="2079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33496" y="5327982"/>
            <a:ext cx="2029251" cy="2022510"/>
          </a:xfrm>
          <a:custGeom>
            <a:avLst/>
            <a:gdLst/>
            <a:ahLst/>
            <a:cxnLst/>
            <a:rect l="l" t="t" r="r" b="b"/>
            <a:pathLst>
              <a:path w="2029251" h="2022510">
                <a:moveTo>
                  <a:pt x="0" y="0"/>
                </a:moveTo>
                <a:lnTo>
                  <a:pt x="2029252" y="0"/>
                </a:lnTo>
                <a:lnTo>
                  <a:pt x="2029252" y="2022510"/>
                </a:lnTo>
                <a:lnTo>
                  <a:pt x="0" y="2022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573179" y="1244099"/>
            <a:ext cx="3069943" cy="3069943"/>
          </a:xfrm>
          <a:custGeom>
            <a:avLst/>
            <a:gdLst/>
            <a:ahLst/>
            <a:cxnLst/>
            <a:rect l="l" t="t" r="r" b="b"/>
            <a:pathLst>
              <a:path w="3069943" h="3069943">
                <a:moveTo>
                  <a:pt x="0" y="0"/>
                </a:moveTo>
                <a:lnTo>
                  <a:pt x="3069943" y="0"/>
                </a:lnTo>
                <a:lnTo>
                  <a:pt x="3069943" y="3069943"/>
                </a:lnTo>
                <a:lnTo>
                  <a:pt x="0" y="30699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791409" y="5354962"/>
            <a:ext cx="2079018" cy="2079018"/>
          </a:xfrm>
          <a:custGeom>
            <a:avLst/>
            <a:gdLst/>
            <a:ahLst/>
            <a:cxnLst/>
            <a:rect l="l" t="t" r="r" b="b"/>
            <a:pathLst>
              <a:path w="2079018" h="2079018">
                <a:moveTo>
                  <a:pt x="0" y="0"/>
                </a:moveTo>
                <a:lnTo>
                  <a:pt x="2079018" y="0"/>
                </a:lnTo>
                <a:lnTo>
                  <a:pt x="2079018" y="2079018"/>
                </a:lnTo>
                <a:lnTo>
                  <a:pt x="0" y="20790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9745304" y="4231674"/>
            <a:ext cx="3206254" cy="911826"/>
            <a:chOff x="0" y="0"/>
            <a:chExt cx="937629" cy="2666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37629" cy="266652"/>
            </a:xfrm>
            <a:custGeom>
              <a:avLst/>
              <a:gdLst/>
              <a:ahLst/>
              <a:cxnLst/>
              <a:rect l="l" t="t" r="r" b="b"/>
              <a:pathLst>
                <a:path w="937629" h="266652">
                  <a:moveTo>
                    <a:pt x="123146" y="0"/>
                  </a:moveTo>
                  <a:lnTo>
                    <a:pt x="814483" y="0"/>
                  </a:lnTo>
                  <a:cubicBezTo>
                    <a:pt x="882495" y="0"/>
                    <a:pt x="937629" y="55134"/>
                    <a:pt x="937629" y="123146"/>
                  </a:cubicBezTo>
                  <a:lnTo>
                    <a:pt x="937629" y="143506"/>
                  </a:lnTo>
                  <a:cubicBezTo>
                    <a:pt x="937629" y="211518"/>
                    <a:pt x="882495" y="266652"/>
                    <a:pt x="814483" y="266652"/>
                  </a:cubicBezTo>
                  <a:lnTo>
                    <a:pt x="123146" y="266652"/>
                  </a:lnTo>
                  <a:cubicBezTo>
                    <a:pt x="55134" y="266652"/>
                    <a:pt x="0" y="211518"/>
                    <a:pt x="0" y="143506"/>
                  </a:cubicBezTo>
                  <a:lnTo>
                    <a:pt x="0" y="123146"/>
                  </a:lnTo>
                  <a:cubicBezTo>
                    <a:pt x="0" y="55134"/>
                    <a:pt x="55134" y="0"/>
                    <a:pt x="1231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FBF6F">
                    <a:alpha val="100000"/>
                  </a:srgbClr>
                </a:gs>
                <a:gs pos="100000">
                  <a:srgbClr val="45D19B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37629" cy="304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44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080487" y="5375953"/>
            <a:ext cx="2030928" cy="2037697"/>
          </a:xfrm>
          <a:custGeom>
            <a:avLst/>
            <a:gdLst/>
            <a:ahLst/>
            <a:cxnLst/>
            <a:rect l="l" t="t" r="r" b="b"/>
            <a:pathLst>
              <a:path w="2030928" h="2037697">
                <a:moveTo>
                  <a:pt x="0" y="0"/>
                </a:moveTo>
                <a:lnTo>
                  <a:pt x="2030927" y="0"/>
                </a:lnTo>
                <a:lnTo>
                  <a:pt x="2030927" y="2037698"/>
                </a:lnTo>
                <a:lnTo>
                  <a:pt x="0" y="2037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536646" y="5354962"/>
            <a:ext cx="2037697" cy="2037697"/>
          </a:xfrm>
          <a:custGeom>
            <a:avLst/>
            <a:gdLst/>
            <a:ahLst/>
            <a:cxnLst/>
            <a:rect l="l" t="t" r="r" b="b"/>
            <a:pathLst>
              <a:path w="2037697" h="2037697">
                <a:moveTo>
                  <a:pt x="0" y="0"/>
                </a:moveTo>
                <a:lnTo>
                  <a:pt x="2037698" y="0"/>
                </a:lnTo>
                <a:lnTo>
                  <a:pt x="2037698" y="2037697"/>
                </a:lnTo>
                <a:lnTo>
                  <a:pt x="0" y="20376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-518564" y="0"/>
            <a:ext cx="19959285" cy="1110845"/>
            <a:chOff x="0" y="0"/>
            <a:chExt cx="4954134" cy="27572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4134" cy="275725"/>
            </a:xfrm>
            <a:custGeom>
              <a:avLst/>
              <a:gdLst/>
              <a:ahLst/>
              <a:cxnLst/>
              <a:rect l="l" t="t" r="r" b="b"/>
              <a:pathLst>
                <a:path w="4954134" h="275725">
                  <a:moveTo>
                    <a:pt x="19782" y="0"/>
                  </a:moveTo>
                  <a:lnTo>
                    <a:pt x="4934352" y="0"/>
                  </a:lnTo>
                  <a:cubicBezTo>
                    <a:pt x="4945277" y="0"/>
                    <a:pt x="4954134" y="8857"/>
                    <a:pt x="4954134" y="19782"/>
                  </a:cubicBezTo>
                  <a:lnTo>
                    <a:pt x="4954134" y="255943"/>
                  </a:lnTo>
                  <a:cubicBezTo>
                    <a:pt x="4954134" y="261190"/>
                    <a:pt x="4952050" y="266221"/>
                    <a:pt x="4948340" y="269931"/>
                  </a:cubicBezTo>
                  <a:cubicBezTo>
                    <a:pt x="4944630" y="273641"/>
                    <a:pt x="4939598" y="275725"/>
                    <a:pt x="4934352" y="275725"/>
                  </a:cubicBezTo>
                  <a:lnTo>
                    <a:pt x="19782" y="275725"/>
                  </a:lnTo>
                  <a:cubicBezTo>
                    <a:pt x="8857" y="275725"/>
                    <a:pt x="0" y="266868"/>
                    <a:pt x="0" y="255943"/>
                  </a:cubicBezTo>
                  <a:lnTo>
                    <a:pt x="0" y="19782"/>
                  </a:lnTo>
                  <a:cubicBezTo>
                    <a:pt x="0" y="14536"/>
                    <a:pt x="2084" y="9504"/>
                    <a:pt x="5794" y="5794"/>
                  </a:cubicBezTo>
                  <a:cubicBezTo>
                    <a:pt x="9504" y="2084"/>
                    <a:pt x="14536" y="0"/>
                    <a:pt x="19782" y="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954134" cy="313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77716" y="8494895"/>
            <a:ext cx="18572163" cy="1348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2"/>
              </a:lnSpc>
              <a:spcBef>
                <a:spcPct val="0"/>
              </a:spcBef>
            </a:pPr>
            <a:r>
              <a:rPr lang="en-US" sz="2616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 ศูนย์สาธิตการตลาดลอยฟ้า 14 แห่ง ธนาคารข้าว 36 แห่ง โรงน้ำดื่ม 21 แห่ง และอื่น ๆ อาทิ ตลาดนัดชุมชน กองทุนปุ๋ย </a:t>
            </a:r>
          </a:p>
          <a:p>
            <a:pPr algn="ctr">
              <a:lnSpc>
                <a:spcPts val="3662"/>
              </a:lnSpc>
              <a:spcBef>
                <a:spcPct val="0"/>
              </a:spcBef>
            </a:pPr>
            <a:r>
              <a:rPr lang="en-US" sz="2616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จําหน่ายไข่ไก่ รับซื้อน้ำยาง รถไถให้เช่า จําหน่ายวัตถุดิบการเกษตร การบริหารจัดการน้ำ กลุ่มทอผ้า เป็นต้น</a:t>
            </a:r>
          </a:p>
          <a:p>
            <a:pPr algn="ctr">
              <a:lnSpc>
                <a:spcPts val="3662"/>
              </a:lnSpc>
              <a:spcBef>
                <a:spcPct val="0"/>
              </a:spcBef>
            </a:pPr>
            <a:endParaRPr lang="en-US" sz="2616" b="1">
              <a:solidFill>
                <a:srgbClr val="000000"/>
              </a:solidFill>
              <a:latin typeface="Anantason Bold"/>
              <a:ea typeface="Anantason Bold"/>
              <a:cs typeface="Anantason Bold"/>
              <a:sym typeface="Anantason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461916" y="92881"/>
            <a:ext cx="14566776" cy="1219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8"/>
              </a:lnSpc>
            </a:pPr>
            <a:r>
              <a:rPr lang="en-US" sz="4006" b="1" i="1">
                <a:solidFill>
                  <a:srgbClr val="FFFFFF"/>
                </a:solidFill>
                <a:latin typeface="Nirand Bold Italics"/>
                <a:ea typeface="Nirand Bold Italics"/>
                <a:cs typeface="Nirand Bold Italics"/>
                <a:sym typeface="Nirand Bold Italics"/>
              </a:rPr>
              <a:t>ผลการดำเนินงานกลุ่มออมทรัพย์เพื่อการผลิต ประจำปี 2568</a:t>
            </a:r>
          </a:p>
          <a:p>
            <a:pPr algn="l">
              <a:lnSpc>
                <a:spcPts val="3353"/>
              </a:lnSpc>
            </a:pPr>
            <a:r>
              <a:rPr lang="en-US" sz="2395" b="1" i="1">
                <a:solidFill>
                  <a:srgbClr val="FFFFFF"/>
                </a:solidFill>
                <a:latin typeface="Nirand Bold Italics"/>
                <a:ea typeface="Nirand Bold Italics"/>
                <a:cs typeface="Nirand Bold Italics"/>
                <a:sym typeface="Nirand Bold Italics"/>
              </a:rPr>
              <a:t>                                                                                      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0" y="9363713"/>
            <a:ext cx="18288000" cy="969699"/>
            <a:chOff x="0" y="0"/>
            <a:chExt cx="24384000" cy="129293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201295" cy="1238961"/>
            </a:xfrm>
            <a:custGeom>
              <a:avLst/>
              <a:gdLst/>
              <a:ahLst/>
              <a:cxnLst/>
              <a:rect l="l" t="t" r="r" b="b"/>
              <a:pathLst>
                <a:path w="17201295" h="1238961">
                  <a:moveTo>
                    <a:pt x="0" y="0"/>
                  </a:moveTo>
                  <a:lnTo>
                    <a:pt x="17201295" y="0"/>
                  </a:lnTo>
                  <a:lnTo>
                    <a:pt x="17201295" y="1238961"/>
                  </a:lnTo>
                  <a:lnTo>
                    <a:pt x="0" y="1238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247" r="-34206" b="-12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7144197" y="275031"/>
              <a:ext cx="917256" cy="895188"/>
            </a:xfrm>
            <a:custGeom>
              <a:avLst/>
              <a:gdLst/>
              <a:ahLst/>
              <a:cxnLst/>
              <a:rect l="l" t="t" r="r" b="b"/>
              <a:pathLst>
                <a:path w="917256" h="895188">
                  <a:moveTo>
                    <a:pt x="0" y="0"/>
                  </a:moveTo>
                  <a:lnTo>
                    <a:pt x="917256" y="0"/>
                  </a:lnTo>
                  <a:lnTo>
                    <a:pt x="917256" y="895188"/>
                  </a:lnTo>
                  <a:lnTo>
                    <a:pt x="0" y="895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232" b="-12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2077261" y="167310"/>
              <a:ext cx="2306739" cy="1125621"/>
            </a:xfrm>
            <a:custGeom>
              <a:avLst/>
              <a:gdLst/>
              <a:ahLst/>
              <a:cxnLst/>
              <a:rect l="l" t="t" r="r" b="b"/>
              <a:pathLst>
                <a:path w="2306739" h="1125621">
                  <a:moveTo>
                    <a:pt x="0" y="0"/>
                  </a:moveTo>
                  <a:lnTo>
                    <a:pt x="2306739" y="0"/>
                  </a:lnTo>
                  <a:lnTo>
                    <a:pt x="2306739" y="1125621"/>
                  </a:lnTo>
                  <a:lnTo>
                    <a:pt x="0" y="1125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232" b="-12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8625024" y="230810"/>
              <a:ext cx="3391476" cy="939409"/>
            </a:xfrm>
            <a:custGeom>
              <a:avLst/>
              <a:gdLst/>
              <a:ahLst/>
              <a:cxnLst/>
              <a:rect l="l" t="t" r="r" b="b"/>
              <a:pathLst>
                <a:path w="3391476" h="939409">
                  <a:moveTo>
                    <a:pt x="0" y="0"/>
                  </a:moveTo>
                  <a:lnTo>
                    <a:pt x="3391476" y="0"/>
                  </a:lnTo>
                  <a:lnTo>
                    <a:pt x="3391476" y="939409"/>
                  </a:lnTo>
                  <a:lnTo>
                    <a:pt x="0" y="93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33535" b="-123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/>
          <p:cNvSpPr/>
          <p:nvPr/>
        </p:nvSpPr>
        <p:spPr>
          <a:xfrm>
            <a:off x="17127690" y="127403"/>
            <a:ext cx="856040" cy="856040"/>
          </a:xfrm>
          <a:custGeom>
            <a:avLst/>
            <a:gdLst/>
            <a:ahLst/>
            <a:cxnLst/>
            <a:rect l="l" t="t" r="r" b="b"/>
            <a:pathLst>
              <a:path w="856040" h="856040">
                <a:moveTo>
                  <a:pt x="0" y="0"/>
                </a:moveTo>
                <a:lnTo>
                  <a:pt x="856040" y="0"/>
                </a:lnTo>
                <a:lnTo>
                  <a:pt x="856040" y="856040"/>
                </a:lnTo>
                <a:lnTo>
                  <a:pt x="0" y="8560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16217325" y="127403"/>
            <a:ext cx="856043" cy="856040"/>
            <a:chOff x="0" y="0"/>
            <a:chExt cx="6350000" cy="634997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Freeform 30"/>
          <p:cNvSpPr/>
          <p:nvPr/>
        </p:nvSpPr>
        <p:spPr>
          <a:xfrm>
            <a:off x="7108240" y="2518944"/>
            <a:ext cx="1036052" cy="564648"/>
          </a:xfrm>
          <a:custGeom>
            <a:avLst/>
            <a:gdLst/>
            <a:ahLst/>
            <a:cxnLst/>
            <a:rect l="l" t="t" r="r" b="b"/>
            <a:pathLst>
              <a:path w="1036052" h="564648">
                <a:moveTo>
                  <a:pt x="0" y="0"/>
                </a:moveTo>
                <a:lnTo>
                  <a:pt x="1036051" y="0"/>
                </a:lnTo>
                <a:lnTo>
                  <a:pt x="1036051" y="564649"/>
                </a:lnTo>
                <a:lnTo>
                  <a:pt x="0" y="5646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2281565" y="2376069"/>
            <a:ext cx="4731373" cy="818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7"/>
              </a:lnSpc>
            </a:pPr>
            <a:r>
              <a:rPr lang="en-US" sz="4528" b="1">
                <a:solidFill>
                  <a:srgbClr val="FFFFFF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33,242 กลุ่ม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504742" y="1589623"/>
            <a:ext cx="8249111" cy="52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5"/>
              </a:lnSpc>
            </a:pPr>
            <a:r>
              <a:rPr lang="en-US" sz="3096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สมาชิก 3,095,235 คน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407636" y="2187358"/>
            <a:ext cx="8249111" cy="52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5"/>
              </a:lnSpc>
            </a:pPr>
            <a:r>
              <a:rPr lang="en-US" sz="3096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เงินสัจจะสะสม      31,189  ล้านบาท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243071" y="2785670"/>
            <a:ext cx="8249111" cy="52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5"/>
              </a:lnSpc>
            </a:pPr>
            <a:r>
              <a:rPr lang="en-US" sz="3096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 สมาชิกผู้กู้  1,006,506 คน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119360" y="3383982"/>
            <a:ext cx="8249111" cy="52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5"/>
              </a:lnSpc>
            </a:pPr>
            <a:r>
              <a:rPr lang="en-US" sz="3096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เงินกู้     22,035  ล้านบาท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-2194798" y="4386507"/>
            <a:ext cx="15523062" cy="565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6"/>
              </a:lnSpc>
            </a:pPr>
            <a:r>
              <a:rPr lang="en-US" sz="3397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กิจกรรมของกลุ่มออมทรัพย์เพื่อการผลิต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49022" y="7379685"/>
            <a:ext cx="3065085" cy="924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ศูนย์สาธิตการตลาด 563 แห่ง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4347762" y="7394816"/>
            <a:ext cx="3207948" cy="457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ยุ้งฉาง 20 แห่ง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251974" y="7406735"/>
            <a:ext cx="5201100" cy="457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โรงสีชุมชน 29 แห่ง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505820" y="7427727"/>
            <a:ext cx="5201100" cy="457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ปั๊มน้ำมัน 36 แห่ง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54945" y="7394816"/>
            <a:ext cx="5201100" cy="457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b="1">
                <a:solidFill>
                  <a:srgbClr val="1B1B1B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ลานตากผลผลิต 21 แห่ง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783695" y="4285286"/>
            <a:ext cx="3167864" cy="720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8"/>
              </a:lnSpc>
            </a:pPr>
            <a:r>
              <a:rPr lang="en-US" sz="4019" b="1">
                <a:solidFill>
                  <a:srgbClr val="FFFFFF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794 แห่ง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8867" y="1488077"/>
            <a:ext cx="9046334" cy="673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5"/>
              </a:lnSpc>
            </a:pPr>
            <a:r>
              <a:rPr lang="en-US" sz="3685" b="1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กลุ่มออมทรัพย์เพื่อการผลิต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3255</Words>
  <Application>Microsoft Office PowerPoint</Application>
  <PresentationFormat>กำหนดเอง</PresentationFormat>
  <Paragraphs>587</Paragraphs>
  <Slides>14</Slides>
  <Notes>4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20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14</vt:i4>
      </vt:variant>
    </vt:vector>
  </HeadingPairs>
  <TitlesOfParts>
    <vt:vector size="35" baseType="lpstr">
      <vt:lpstr>Pridi Bold</vt:lpstr>
      <vt:lpstr>Anantason Bold Italics</vt:lpstr>
      <vt:lpstr>Calibri</vt:lpstr>
      <vt:lpstr>Anantason Condensed Bold</vt:lpstr>
      <vt:lpstr>Arial</vt:lpstr>
      <vt:lpstr>Prompt Bold</vt:lpstr>
      <vt:lpstr>Montserrat Heavy</vt:lpstr>
      <vt:lpstr>Kaniga Bold</vt:lpstr>
      <vt:lpstr>Chulabhorn Likit Text</vt:lpstr>
      <vt:lpstr>Nirand Bold Italics</vt:lpstr>
      <vt:lpstr>Prompt</vt:lpstr>
      <vt:lpstr>Helvetica Thai</vt:lpstr>
      <vt:lpstr>Helvetica Thai Bold</vt:lpstr>
      <vt:lpstr>Kaniga</vt:lpstr>
      <vt:lpstr>Anantason Medium</vt:lpstr>
      <vt:lpstr>Anantason Bold</vt:lpstr>
      <vt:lpstr>เอฟซี ซับเจค Bold</vt:lpstr>
      <vt:lpstr>Helvetica Bold</vt:lpstr>
      <vt:lpstr>Asangha Bold</vt:lpstr>
      <vt:lpstr>Chulabhorn Likit Text Bold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ตอง PPT โครงการ 2</dc:title>
  <dc:creator>PC WORLD</dc:creator>
  <cp:lastModifiedBy>PC WORLD</cp:lastModifiedBy>
  <cp:revision>4</cp:revision>
  <dcterms:created xsi:type="dcterms:W3CDTF">2006-08-16T00:00:00Z</dcterms:created>
  <dcterms:modified xsi:type="dcterms:W3CDTF">2026-01-03T09:52:52Z</dcterms:modified>
  <dc:identifier>DAF2X0OpwKI</dc:identifier>
</cp:coreProperties>
</file>